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56" r:id="rId2"/>
    <p:sldId id="344" r:id="rId3"/>
    <p:sldId id="391" r:id="rId4"/>
    <p:sldId id="392" r:id="rId5"/>
    <p:sldId id="393" r:id="rId6"/>
    <p:sldId id="413" r:id="rId7"/>
    <p:sldId id="399" r:id="rId8"/>
    <p:sldId id="394" r:id="rId9"/>
    <p:sldId id="395" r:id="rId10"/>
    <p:sldId id="396" r:id="rId11"/>
    <p:sldId id="397" r:id="rId12"/>
    <p:sldId id="400" r:id="rId13"/>
    <p:sldId id="398" r:id="rId14"/>
    <p:sldId id="401" r:id="rId15"/>
    <p:sldId id="402" r:id="rId16"/>
    <p:sldId id="403" r:id="rId17"/>
    <p:sldId id="410" r:id="rId18"/>
    <p:sldId id="404" r:id="rId19"/>
    <p:sldId id="411" r:id="rId20"/>
    <p:sldId id="414" r:id="rId21"/>
    <p:sldId id="405" r:id="rId22"/>
  </p:sldIdLst>
  <p:sldSz cx="9144000" cy="6858000" type="screen4x3"/>
  <p:notesSz cx="6951663" cy="9240838"/>
  <p:defaultTextStyle>
    <a:defPPr>
      <a:defRPr lang="en-GB"/>
    </a:defPPr>
    <a:lvl1pPr algn="l" rtl="0" fontAlgn="base">
      <a:spcBef>
        <a:spcPct val="50000"/>
      </a:spcBef>
      <a:spcAft>
        <a:spcPct val="0"/>
      </a:spcAft>
      <a:defRPr sz="2800" b="1" kern="1200">
        <a:solidFill>
          <a:srgbClr val="990000"/>
        </a:solidFill>
        <a:latin typeface="Tahoma" pitchFamily="34" charset="0"/>
        <a:ea typeface="+mn-ea"/>
        <a:cs typeface="+mn-cs"/>
      </a:defRPr>
    </a:lvl1pPr>
    <a:lvl2pPr marL="457200" algn="l" rtl="0" fontAlgn="base">
      <a:spcBef>
        <a:spcPct val="50000"/>
      </a:spcBef>
      <a:spcAft>
        <a:spcPct val="0"/>
      </a:spcAft>
      <a:defRPr sz="2800" b="1" kern="1200">
        <a:solidFill>
          <a:srgbClr val="990000"/>
        </a:solidFill>
        <a:latin typeface="Tahoma" pitchFamily="34" charset="0"/>
        <a:ea typeface="+mn-ea"/>
        <a:cs typeface="+mn-cs"/>
      </a:defRPr>
    </a:lvl2pPr>
    <a:lvl3pPr marL="914400" algn="l" rtl="0" fontAlgn="base">
      <a:spcBef>
        <a:spcPct val="50000"/>
      </a:spcBef>
      <a:spcAft>
        <a:spcPct val="0"/>
      </a:spcAft>
      <a:defRPr sz="2800" b="1" kern="1200">
        <a:solidFill>
          <a:srgbClr val="990000"/>
        </a:solidFill>
        <a:latin typeface="Tahoma" pitchFamily="34" charset="0"/>
        <a:ea typeface="+mn-ea"/>
        <a:cs typeface="+mn-cs"/>
      </a:defRPr>
    </a:lvl3pPr>
    <a:lvl4pPr marL="1371600" algn="l" rtl="0" fontAlgn="base">
      <a:spcBef>
        <a:spcPct val="50000"/>
      </a:spcBef>
      <a:spcAft>
        <a:spcPct val="0"/>
      </a:spcAft>
      <a:defRPr sz="2800" b="1" kern="1200">
        <a:solidFill>
          <a:srgbClr val="990000"/>
        </a:solidFill>
        <a:latin typeface="Tahoma" pitchFamily="34" charset="0"/>
        <a:ea typeface="+mn-ea"/>
        <a:cs typeface="+mn-cs"/>
      </a:defRPr>
    </a:lvl4pPr>
    <a:lvl5pPr marL="1828800" algn="l" rtl="0" fontAlgn="base">
      <a:spcBef>
        <a:spcPct val="50000"/>
      </a:spcBef>
      <a:spcAft>
        <a:spcPct val="0"/>
      </a:spcAft>
      <a:defRPr sz="2800" b="1" kern="1200">
        <a:solidFill>
          <a:srgbClr val="990000"/>
        </a:solidFill>
        <a:latin typeface="Tahoma" pitchFamily="34" charset="0"/>
        <a:ea typeface="+mn-ea"/>
        <a:cs typeface="+mn-cs"/>
      </a:defRPr>
    </a:lvl5pPr>
    <a:lvl6pPr marL="2286000" algn="l" defTabSz="914400" rtl="0" eaLnBrk="1" latinLnBrk="0" hangingPunct="1">
      <a:defRPr sz="2800" b="1" kern="1200">
        <a:solidFill>
          <a:srgbClr val="990000"/>
        </a:solidFill>
        <a:latin typeface="Tahoma" pitchFamily="34" charset="0"/>
        <a:ea typeface="+mn-ea"/>
        <a:cs typeface="+mn-cs"/>
      </a:defRPr>
    </a:lvl6pPr>
    <a:lvl7pPr marL="2743200" algn="l" defTabSz="914400" rtl="0" eaLnBrk="1" latinLnBrk="0" hangingPunct="1">
      <a:defRPr sz="2800" b="1" kern="1200">
        <a:solidFill>
          <a:srgbClr val="990000"/>
        </a:solidFill>
        <a:latin typeface="Tahoma" pitchFamily="34" charset="0"/>
        <a:ea typeface="+mn-ea"/>
        <a:cs typeface="+mn-cs"/>
      </a:defRPr>
    </a:lvl7pPr>
    <a:lvl8pPr marL="3200400" algn="l" defTabSz="914400" rtl="0" eaLnBrk="1" latinLnBrk="0" hangingPunct="1">
      <a:defRPr sz="2800" b="1" kern="1200">
        <a:solidFill>
          <a:srgbClr val="990000"/>
        </a:solidFill>
        <a:latin typeface="Tahoma" pitchFamily="34" charset="0"/>
        <a:ea typeface="+mn-ea"/>
        <a:cs typeface="+mn-cs"/>
      </a:defRPr>
    </a:lvl8pPr>
    <a:lvl9pPr marL="3657600" algn="l" defTabSz="914400" rtl="0" eaLnBrk="1" latinLnBrk="0" hangingPunct="1">
      <a:defRPr sz="2800" b="1" kern="1200">
        <a:solidFill>
          <a:srgbClr val="990000"/>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ntautas" initials="GT"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3300"/>
    <a:srgbClr val="0066FF"/>
    <a:srgbClr val="FF0000"/>
    <a:srgbClr val="5F5F5F"/>
    <a:srgbClr val="B2B2B2"/>
    <a:srgbClr val="808080"/>
    <a:srgbClr val="3333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598" autoAdjust="0"/>
  </p:normalViewPr>
  <p:slideViewPr>
    <p:cSldViewPr>
      <p:cViewPr varScale="1">
        <p:scale>
          <a:sx n="67" d="100"/>
          <a:sy n="67" d="100"/>
        </p:scale>
        <p:origin x="946" y="41"/>
      </p:cViewPr>
      <p:guideLst>
        <p:guide orient="horz" pos="2160"/>
        <p:guide pos="2880"/>
      </p:guideLst>
    </p:cSldViewPr>
  </p:slideViewPr>
  <p:outlineViewPr>
    <p:cViewPr>
      <p:scale>
        <a:sx n="33" d="100"/>
        <a:sy n="33" d="100"/>
      </p:scale>
      <p:origin x="42" y="4482"/>
    </p:cViewPr>
  </p:outlineViewPr>
  <p:notesTextViewPr>
    <p:cViewPr>
      <p:scale>
        <a:sx n="100" d="100"/>
        <a:sy n="100" d="100"/>
      </p:scale>
      <p:origin x="0" y="0"/>
    </p:cViewPr>
  </p:notesTextViewPr>
  <p:sorterViewPr>
    <p:cViewPr>
      <p:scale>
        <a:sx n="100" d="100"/>
        <a:sy n="100" d="100"/>
      </p:scale>
      <p:origin x="0" y="-2541"/>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lvl1pPr defTabSz="925513">
              <a:spcBef>
                <a:spcPct val="0"/>
              </a:spcBef>
              <a:defRPr sz="1200" b="0">
                <a:solidFill>
                  <a:schemeClr val="tx1"/>
                </a:solidFill>
                <a:latin typeface="Times New Roman" pitchFamily="18" charset="0"/>
              </a:defRPr>
            </a:lvl1pPr>
          </a:lstStyle>
          <a:p>
            <a:endParaRPr lang="en-GB" dirty="0"/>
          </a:p>
        </p:txBody>
      </p:sp>
      <p:sp>
        <p:nvSpPr>
          <p:cNvPr id="24579" name="Rectangle 3"/>
          <p:cNvSpPr>
            <a:spLocks noGrp="1" noChangeArrowheads="1"/>
          </p:cNvSpPr>
          <p:nvPr>
            <p:ph type="dt" sz="quarter" idx="1"/>
          </p:nvPr>
        </p:nvSpPr>
        <p:spPr bwMode="auto">
          <a:xfrm>
            <a:off x="3938588" y="0"/>
            <a:ext cx="3013075" cy="461963"/>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lvl1pPr algn="r" defTabSz="925513">
              <a:spcBef>
                <a:spcPct val="0"/>
              </a:spcBef>
              <a:defRPr sz="1200" b="0">
                <a:solidFill>
                  <a:schemeClr val="tx1"/>
                </a:solidFill>
                <a:latin typeface="Times New Roman" pitchFamily="18" charset="0"/>
              </a:defRPr>
            </a:lvl1pPr>
          </a:lstStyle>
          <a:p>
            <a:endParaRPr lang="en-GB" dirty="0"/>
          </a:p>
        </p:txBody>
      </p:sp>
      <p:sp>
        <p:nvSpPr>
          <p:cNvPr id="24580" name="Rectangle 4"/>
          <p:cNvSpPr>
            <a:spLocks noGrp="1" noChangeArrowheads="1"/>
          </p:cNvSpPr>
          <p:nvPr>
            <p:ph type="ftr" sz="quarter" idx="2"/>
          </p:nvPr>
        </p:nvSpPr>
        <p:spPr bwMode="auto">
          <a:xfrm>
            <a:off x="0" y="8778875"/>
            <a:ext cx="3013075" cy="461963"/>
          </a:xfrm>
          <a:prstGeom prst="rect">
            <a:avLst/>
          </a:prstGeom>
          <a:noFill/>
          <a:ln w="9525">
            <a:noFill/>
            <a:miter lim="800000"/>
            <a:headEnd/>
            <a:tailEnd/>
          </a:ln>
          <a:effectLst/>
        </p:spPr>
        <p:txBody>
          <a:bodyPr vert="horz" wrap="square" lIns="92528" tIns="46264" rIns="92528" bIns="46264" numCol="1" anchor="b" anchorCtr="0" compatLnSpc="1">
            <a:prstTxWarp prst="textNoShape">
              <a:avLst/>
            </a:prstTxWarp>
          </a:bodyPr>
          <a:lstStyle>
            <a:lvl1pPr defTabSz="925513">
              <a:spcBef>
                <a:spcPct val="0"/>
              </a:spcBef>
              <a:defRPr sz="1200" b="0">
                <a:solidFill>
                  <a:schemeClr val="tx1"/>
                </a:solidFill>
                <a:latin typeface="Times New Roman" pitchFamily="18" charset="0"/>
              </a:defRPr>
            </a:lvl1pPr>
          </a:lstStyle>
          <a:p>
            <a:endParaRPr lang="en-GB" dirty="0"/>
          </a:p>
        </p:txBody>
      </p:sp>
      <p:sp>
        <p:nvSpPr>
          <p:cNvPr id="24581" name="Rectangle 5"/>
          <p:cNvSpPr>
            <a:spLocks noGrp="1" noChangeArrowheads="1"/>
          </p:cNvSpPr>
          <p:nvPr>
            <p:ph type="sldNum" sz="quarter" idx="3"/>
          </p:nvPr>
        </p:nvSpPr>
        <p:spPr bwMode="auto">
          <a:xfrm>
            <a:off x="3938588" y="8778875"/>
            <a:ext cx="3013075" cy="461963"/>
          </a:xfrm>
          <a:prstGeom prst="rect">
            <a:avLst/>
          </a:prstGeom>
          <a:noFill/>
          <a:ln w="9525">
            <a:noFill/>
            <a:miter lim="800000"/>
            <a:headEnd/>
            <a:tailEnd/>
          </a:ln>
          <a:effectLst/>
        </p:spPr>
        <p:txBody>
          <a:bodyPr vert="horz" wrap="square" lIns="92528" tIns="46264" rIns="92528" bIns="46264" numCol="1" anchor="b" anchorCtr="0" compatLnSpc="1">
            <a:prstTxWarp prst="textNoShape">
              <a:avLst/>
            </a:prstTxWarp>
          </a:bodyPr>
          <a:lstStyle>
            <a:lvl1pPr algn="r" defTabSz="925513">
              <a:spcBef>
                <a:spcPct val="0"/>
              </a:spcBef>
              <a:defRPr sz="1200" b="0">
                <a:solidFill>
                  <a:schemeClr val="tx1"/>
                </a:solidFill>
                <a:latin typeface="Times New Roman" pitchFamily="18" charset="0"/>
              </a:defRPr>
            </a:lvl1pPr>
          </a:lstStyle>
          <a:p>
            <a:fld id="{E6DBCC81-6004-43C0-AA57-C3D6CCB019F4}" type="slidenum">
              <a:rPr lang="en-GB"/>
              <a:pPr/>
              <a:t>‹#›</a:t>
            </a:fld>
            <a:endParaRPr lang="en-GB" dirty="0"/>
          </a:p>
        </p:txBody>
      </p:sp>
    </p:spTree>
    <p:extLst>
      <p:ext uri="{BB962C8B-B14F-4D97-AF65-F5344CB8AC3E}">
        <p14:creationId xmlns:p14="http://schemas.microsoft.com/office/powerpoint/2010/main" val="2150711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lvl1pPr defTabSz="925513">
              <a:spcBef>
                <a:spcPct val="0"/>
              </a:spcBef>
              <a:defRPr sz="1200" b="0">
                <a:solidFill>
                  <a:schemeClr val="tx1"/>
                </a:solidFill>
                <a:latin typeface="Times New Roman" pitchFamily="18" charset="0"/>
              </a:defRPr>
            </a:lvl1pPr>
          </a:lstStyle>
          <a:p>
            <a:endParaRPr lang="en-GB" dirty="0"/>
          </a:p>
        </p:txBody>
      </p:sp>
      <p:sp>
        <p:nvSpPr>
          <p:cNvPr id="6147" name="Rectangle 3"/>
          <p:cNvSpPr>
            <a:spLocks noGrp="1" noChangeArrowheads="1"/>
          </p:cNvSpPr>
          <p:nvPr>
            <p:ph type="dt" idx="1"/>
          </p:nvPr>
        </p:nvSpPr>
        <p:spPr bwMode="auto">
          <a:xfrm>
            <a:off x="3938588" y="0"/>
            <a:ext cx="3013075" cy="461963"/>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lvl1pPr algn="r" defTabSz="925513">
              <a:spcBef>
                <a:spcPct val="0"/>
              </a:spcBef>
              <a:defRPr sz="1200" b="0">
                <a:solidFill>
                  <a:schemeClr val="tx1"/>
                </a:solidFill>
                <a:latin typeface="Times New Roman" pitchFamily="18" charset="0"/>
              </a:defRPr>
            </a:lvl1pPr>
          </a:lstStyle>
          <a:p>
            <a:endParaRPr lang="en-GB" dirty="0"/>
          </a:p>
        </p:txBody>
      </p:sp>
      <p:sp>
        <p:nvSpPr>
          <p:cNvPr id="6148" name="Rectangle 4"/>
          <p:cNvSpPr>
            <a:spLocks noGrp="1" noRot="1" noChangeAspect="1" noChangeArrowheads="1" noTextEdit="1"/>
          </p:cNvSpPr>
          <p:nvPr>
            <p:ph type="sldImg" idx="2"/>
          </p:nvPr>
        </p:nvSpPr>
        <p:spPr bwMode="auto">
          <a:xfrm>
            <a:off x="1166813" y="693738"/>
            <a:ext cx="4618037" cy="346392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27100" y="4389438"/>
            <a:ext cx="5097463" cy="4157662"/>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50" name="Rectangle 6"/>
          <p:cNvSpPr>
            <a:spLocks noGrp="1" noChangeArrowheads="1"/>
          </p:cNvSpPr>
          <p:nvPr>
            <p:ph type="ftr" sz="quarter" idx="4"/>
          </p:nvPr>
        </p:nvSpPr>
        <p:spPr bwMode="auto">
          <a:xfrm>
            <a:off x="0" y="8778875"/>
            <a:ext cx="3013075" cy="461963"/>
          </a:xfrm>
          <a:prstGeom prst="rect">
            <a:avLst/>
          </a:prstGeom>
          <a:noFill/>
          <a:ln w="9525">
            <a:noFill/>
            <a:miter lim="800000"/>
            <a:headEnd/>
            <a:tailEnd/>
          </a:ln>
          <a:effectLst/>
        </p:spPr>
        <p:txBody>
          <a:bodyPr vert="horz" wrap="square" lIns="92528" tIns="46264" rIns="92528" bIns="46264" numCol="1" anchor="b" anchorCtr="0" compatLnSpc="1">
            <a:prstTxWarp prst="textNoShape">
              <a:avLst/>
            </a:prstTxWarp>
          </a:bodyPr>
          <a:lstStyle>
            <a:lvl1pPr defTabSz="925513">
              <a:spcBef>
                <a:spcPct val="0"/>
              </a:spcBef>
              <a:defRPr sz="1200" b="0">
                <a:solidFill>
                  <a:schemeClr val="tx1"/>
                </a:solidFill>
                <a:latin typeface="Times New Roman" pitchFamily="18" charset="0"/>
              </a:defRPr>
            </a:lvl1pPr>
          </a:lstStyle>
          <a:p>
            <a:endParaRPr lang="en-GB" dirty="0"/>
          </a:p>
        </p:txBody>
      </p:sp>
      <p:sp>
        <p:nvSpPr>
          <p:cNvPr id="6151" name="Rectangle 7"/>
          <p:cNvSpPr>
            <a:spLocks noGrp="1" noChangeArrowheads="1"/>
          </p:cNvSpPr>
          <p:nvPr>
            <p:ph type="sldNum" sz="quarter" idx="5"/>
          </p:nvPr>
        </p:nvSpPr>
        <p:spPr bwMode="auto">
          <a:xfrm>
            <a:off x="3938588" y="8778875"/>
            <a:ext cx="3013075" cy="461963"/>
          </a:xfrm>
          <a:prstGeom prst="rect">
            <a:avLst/>
          </a:prstGeom>
          <a:noFill/>
          <a:ln w="9525">
            <a:noFill/>
            <a:miter lim="800000"/>
            <a:headEnd/>
            <a:tailEnd/>
          </a:ln>
          <a:effectLst/>
        </p:spPr>
        <p:txBody>
          <a:bodyPr vert="horz" wrap="square" lIns="92528" tIns="46264" rIns="92528" bIns="46264" numCol="1" anchor="b" anchorCtr="0" compatLnSpc="1">
            <a:prstTxWarp prst="textNoShape">
              <a:avLst/>
            </a:prstTxWarp>
          </a:bodyPr>
          <a:lstStyle>
            <a:lvl1pPr algn="r" defTabSz="925513">
              <a:spcBef>
                <a:spcPct val="0"/>
              </a:spcBef>
              <a:defRPr sz="1200" b="0">
                <a:solidFill>
                  <a:schemeClr val="tx1"/>
                </a:solidFill>
                <a:latin typeface="Times New Roman" pitchFamily="18" charset="0"/>
              </a:defRPr>
            </a:lvl1pPr>
          </a:lstStyle>
          <a:p>
            <a:fld id="{35F7B33C-1BF9-45C3-B353-C654B1487347}" type="slidenum">
              <a:rPr lang="en-GB"/>
              <a:pPr/>
              <a:t>‹#›</a:t>
            </a:fld>
            <a:endParaRPr lang="en-GB" dirty="0"/>
          </a:p>
        </p:txBody>
      </p:sp>
    </p:spTree>
    <p:extLst>
      <p:ext uri="{BB962C8B-B14F-4D97-AF65-F5344CB8AC3E}">
        <p14:creationId xmlns:p14="http://schemas.microsoft.com/office/powerpoint/2010/main" val="9364722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FC8DE-8516-4E11-9702-7F7AB7EEE64D}" type="slidenum">
              <a:rPr lang="en-US" smtClean="0"/>
              <a:pPr>
                <a:defRPr/>
              </a:pPr>
              <a:t>8</a:t>
            </a:fld>
            <a:endParaRPr lang="en-US" dirty="0"/>
          </a:p>
        </p:txBody>
      </p:sp>
    </p:spTree>
    <p:extLst>
      <p:ext uri="{BB962C8B-B14F-4D97-AF65-F5344CB8AC3E}">
        <p14:creationId xmlns:p14="http://schemas.microsoft.com/office/powerpoint/2010/main" val="47685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68400" y="690563"/>
            <a:ext cx="4610100" cy="3457575"/>
          </a:xfrm>
        </p:spPr>
      </p:sp>
      <p:sp>
        <p:nvSpPr>
          <p:cNvPr id="47107" name="Notes Placeholder 2"/>
          <p:cNvSpPr>
            <a:spLocks noGrp="1"/>
          </p:cNvSpPr>
          <p:nvPr>
            <p:ph type="body" idx="1"/>
          </p:nvPr>
        </p:nvSpPr>
        <p:spPr bwMode="auto">
          <a:xfrm>
            <a:off x="694377" y="4379277"/>
            <a:ext cx="5558147" cy="4150045"/>
          </a:xfrm>
          <a:prstGeom prst="rect">
            <a:avLst/>
          </a:prstGeom>
          <a:solidFill>
            <a:srgbClr val="FFFFFF"/>
          </a:solidFill>
          <a:ln>
            <a:solidFill>
              <a:srgbClr val="000000"/>
            </a:solidFill>
            <a:miter lim="800000"/>
            <a:headEnd/>
            <a:tailEnd/>
          </a:ln>
        </p:spPr>
        <p:txBody>
          <a:bodyPr lIns="92738" tIns="46369" rIns="92738" bIns="46369"/>
          <a:lstStyle/>
          <a:p>
            <a:pPr>
              <a:spcBef>
                <a:spcPct val="0"/>
              </a:spcBef>
            </a:pPr>
            <a:endParaRPr lang="en-US" dirty="0"/>
          </a:p>
        </p:txBody>
      </p:sp>
      <p:sp>
        <p:nvSpPr>
          <p:cNvPr id="47108" name="Slide Number Placeholder 3"/>
          <p:cNvSpPr txBox="1">
            <a:spLocks noGrp="1"/>
          </p:cNvSpPr>
          <p:nvPr/>
        </p:nvSpPr>
        <p:spPr bwMode="auto">
          <a:xfrm>
            <a:off x="3934278" y="8756962"/>
            <a:ext cx="3011055" cy="461647"/>
          </a:xfrm>
          <a:prstGeom prst="rect">
            <a:avLst/>
          </a:prstGeom>
          <a:noFill/>
          <a:ln w="9525">
            <a:noFill/>
            <a:miter lim="800000"/>
            <a:headEnd/>
            <a:tailEnd/>
          </a:ln>
        </p:spPr>
        <p:txBody>
          <a:bodyPr lIns="92738" tIns="46369" rIns="92738" bIns="46369" anchor="b"/>
          <a:lstStyle/>
          <a:p>
            <a:pPr algn="r" defTabSz="927100"/>
            <a:fld id="{5AA4E3B8-E97A-44CA-9958-E3520D59FB00}" type="slidenum">
              <a:rPr lang="en-US" sz="1200" b="0">
                <a:latin typeface="Calibri" pitchFamily="34" charset="0"/>
              </a:rPr>
              <a:pPr algn="r" defTabSz="927100"/>
              <a:t>9</a:t>
            </a:fld>
            <a:endParaRPr lang="en-US" sz="1200" b="0" dirty="0">
              <a:latin typeface="Calibri" pitchFamily="34" charset="0"/>
            </a:endParaRPr>
          </a:p>
        </p:txBody>
      </p:sp>
    </p:spTree>
    <p:extLst>
      <p:ext uri="{BB962C8B-B14F-4D97-AF65-F5344CB8AC3E}">
        <p14:creationId xmlns:p14="http://schemas.microsoft.com/office/powerpoint/2010/main" val="425365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pPr eaLnBrk="1" hangingPunct="1">
              <a:defRPr/>
            </a:pPr>
            <a:endParaRPr lang="en-US" dirty="0">
              <a:cs typeface="Arial" charset="0"/>
            </a:endParaRPr>
          </a:p>
        </p:txBody>
      </p:sp>
    </p:spTree>
    <p:extLst>
      <p:ext uri="{BB962C8B-B14F-4D97-AF65-F5344CB8AC3E}">
        <p14:creationId xmlns:p14="http://schemas.microsoft.com/office/powerpoint/2010/main" val="2529661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1143000" y="1447800"/>
            <a:ext cx="6477000" cy="1828800"/>
          </a:xfrm>
        </p:spPr>
        <p:txBody>
          <a:bodyPr anchor="b"/>
          <a:lstStyle>
            <a:lvl1pPr algn="ctr">
              <a:defRPr b="1" cap="all" baseline="0">
                <a:solidFill>
                  <a:srgbClr val="000090"/>
                </a:solidFill>
                <a:latin typeface="Century Gothic" pitchFamily="34" charset="0"/>
              </a:defRPr>
            </a:lvl1pPr>
          </a:lstStyle>
          <a:p>
            <a:r>
              <a:rPr kumimoji="0" lang="en-US" dirty="0"/>
              <a:t>Click to edit Master title style</a:t>
            </a:r>
          </a:p>
        </p:txBody>
      </p:sp>
      <p:sp>
        <p:nvSpPr>
          <p:cNvPr id="9" name="Subtitle 8"/>
          <p:cNvSpPr>
            <a:spLocks noGrp="1"/>
          </p:cNvSpPr>
          <p:nvPr>
            <p:ph type="subTitle" idx="1"/>
          </p:nvPr>
        </p:nvSpPr>
        <p:spPr>
          <a:xfrm>
            <a:off x="1600200" y="3657600"/>
            <a:ext cx="5562600" cy="685800"/>
          </a:xfrm>
          <a:solidFill>
            <a:schemeClr val="tx1"/>
          </a:solidFill>
        </p:spPr>
        <p:txBody>
          <a:bodyPr anchor="ctr">
            <a:normAutofit/>
          </a:bodyPr>
          <a:lstStyle>
            <a:lvl1pPr marL="0" indent="0" algn="l">
              <a:buNone/>
              <a:defRPr sz="2600">
                <a:solidFill>
                  <a:srgbClr val="000090"/>
                </a:solidFill>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F42FDE4-A7DD-41A7-A0A6-9B649FB43336}" type="slidenum">
              <a:rPr kumimoji="0" lang="en-US" smtClean="0"/>
              <a:pPr/>
              <a:t>‹#›</a:t>
            </a:fld>
            <a:endParaRPr kumimoji="0" lang="en-US" sz="1400" dirty="0">
              <a:solidFill>
                <a:srgbClr val="FFFFFF"/>
              </a:solidFill>
            </a:endParaRPr>
          </a:p>
        </p:txBody>
      </p:sp>
      <p:pic>
        <p:nvPicPr>
          <p:cNvPr id="2" name="Picture 1"/>
          <p:cNvPicPr>
            <a:picLocks noChangeAspect="1"/>
          </p:cNvPicPr>
          <p:nvPr userDrawn="1"/>
        </p:nvPicPr>
        <p:blipFill>
          <a:blip r:embed="rId2"/>
          <a:stretch>
            <a:fillRect/>
          </a:stretch>
        </p:blipFill>
        <p:spPr>
          <a:xfrm>
            <a:off x="7772400" y="-16164"/>
            <a:ext cx="1270000" cy="1270000"/>
          </a:xfrm>
          <a:prstGeom prst="rect">
            <a:avLst/>
          </a:prstGeom>
        </p:spPr>
      </p:pic>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lvl1pPr>
              <a:defRPr sz="3600">
                <a:solidFill>
                  <a:schemeClr val="tx1">
                    <a:lumMod val="65000"/>
                    <a:lumOff val="35000"/>
                  </a:schemeClr>
                </a:solidFill>
              </a:defRPr>
            </a:lvl1pPr>
          </a:lstStyle>
          <a:p>
            <a:r>
              <a:rPr kumimoji="0"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6F42FDE4-A7DD-41A7-A0A6-9B649FB43336}" type="slidenum">
              <a:rPr kumimoji="0"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3" name="Picture 2"/>
          <p:cNvPicPr>
            <a:picLocks noChangeAspect="1"/>
          </p:cNvPicPr>
          <p:nvPr userDrawn="1"/>
        </p:nvPicPr>
        <p:blipFill>
          <a:blip r:embed="rId2"/>
          <a:stretch>
            <a:fillRect/>
          </a:stretch>
        </p:blipFill>
        <p:spPr>
          <a:xfrm>
            <a:off x="7874000" y="23091"/>
            <a:ext cx="1270000" cy="1270000"/>
          </a:xfrm>
          <a:prstGeom prst="rect">
            <a:avLst/>
          </a:prstGeom>
        </p:spPr>
      </p:pic>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lvl1pPr>
              <a:defRPr sz="3600">
                <a:solidFill>
                  <a:schemeClr val="tx1">
                    <a:lumMod val="65000"/>
                    <a:lumOff val="35000"/>
                  </a:schemeClr>
                </a:solidFill>
              </a:defRPr>
            </a:lvl1pPr>
          </a:lstStyle>
          <a:p>
            <a:r>
              <a:rPr kumimoji="0" lang="en-US" dirty="0"/>
              <a:t>Click to edit Master title style</a:t>
            </a:r>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6F42FDE4-A7DD-41A7-A0A6-9B649FB43336}" type="slidenum">
              <a:rPr kumimoji="0"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54204198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0"/>
            <a:ext cx="4191000" cy="5029200"/>
          </a:xfrm>
          <a:prstGeom prst="rect">
            <a:avLst/>
          </a:prstGeom>
        </p:spPr>
        <p:txBody>
          <a:bodyPr/>
          <a:lstStyle>
            <a:lvl1pPr>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defRPr sz="18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191000" cy="5029200"/>
          </a:xfrm>
          <a:prstGeom prst="rect">
            <a:avLst/>
          </a:prstGeom>
        </p:spPr>
        <p:txBody>
          <a:bodyPr/>
          <a:lstStyle>
            <a:lvl1pPr>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defRPr sz="18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RL_Logo_March2012_WhiteGold_small.png"/>
          <p:cNvPicPr>
            <a:picLocks noChangeAspect="1"/>
          </p:cNvPicPr>
          <p:nvPr userDrawn="1"/>
        </p:nvPicPr>
        <p:blipFill>
          <a:blip r:embed="rId2" cstate="print"/>
          <a:stretch>
            <a:fillRect/>
          </a:stretch>
        </p:blipFill>
        <p:spPr>
          <a:xfrm>
            <a:off x="8021781" y="267253"/>
            <a:ext cx="914402" cy="338329"/>
          </a:xfrm>
          <a:prstGeom prst="rect">
            <a:avLst/>
          </a:prstGeom>
        </p:spPr>
      </p:pic>
    </p:spTree>
    <p:extLst>
      <p:ext uri="{BB962C8B-B14F-4D97-AF65-F5344CB8AC3E}">
        <p14:creationId xmlns:p14="http://schemas.microsoft.com/office/powerpoint/2010/main" val="236838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1A3BE9-240F-4170-AC52-A1C98F34EFA4}" type="slidenum">
              <a:rPr lang="en-US" smtClean="0"/>
              <a:pPr/>
              <a:t>‹#›</a:t>
            </a:fld>
            <a:endParaRPr lang="en-US" dirty="0"/>
          </a:p>
        </p:txBody>
      </p:sp>
    </p:spTree>
    <p:extLst>
      <p:ext uri="{BB962C8B-B14F-4D97-AF65-F5344CB8AC3E}">
        <p14:creationId xmlns:p14="http://schemas.microsoft.com/office/powerpoint/2010/main" val="2010045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rgbClr val="FF0000"/>
                </a:solidFill>
              </a:defRPr>
            </a:lvl1pPr>
          </a:lstStyle>
          <a:p>
            <a:pPr algn="l"/>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tx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rgbClr val="FF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81" r:id="rId5"/>
  </p:sldLayoutIdLst>
  <p:transition>
    <p:wipe dir="r"/>
  </p:transition>
  <p:hf hdr="0" ftr="0" dt="0"/>
  <p:txStyles>
    <p:titleStyle>
      <a:lvl1pPr algn="l" rtl="0" eaLnBrk="1" latinLnBrk="0" hangingPunct="1">
        <a:spcBef>
          <a:spcPct val="0"/>
        </a:spcBef>
        <a:buNone/>
        <a:defRPr kumimoji="0" sz="4400" kern="1200">
          <a:solidFill>
            <a:schemeClr val="tx2"/>
          </a:solidFill>
          <a:latin typeface="Century Gothic" pitchFamily="34"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Calibri"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alibri"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alibri"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Calibri"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alibri"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3.xml"/><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4.bin"/><Relationship Id="rId10" Type="http://schemas.openxmlformats.org/officeDocument/2006/relationships/image" Target="../media/image20.wmf"/><Relationship Id="rId4" Type="http://schemas.openxmlformats.org/officeDocument/2006/relationships/image" Target="../media/image21.png"/><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6.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73403" y="54473"/>
            <a:ext cx="8458200" cy="1157909"/>
          </a:xfrm>
        </p:spPr>
        <p:txBody>
          <a:bodyPr>
            <a:normAutofit/>
          </a:bodyPr>
          <a:lstStyle/>
          <a:p>
            <a:r>
              <a:rPr lang="en-US" sz="2800" dirty="0">
                <a:solidFill>
                  <a:srgbClr val="C00000"/>
                </a:solidFill>
              </a:rPr>
              <a:t>NANOSCALE SILICON CMOS RESPONSE </a:t>
            </a:r>
            <a:br>
              <a:rPr lang="en-US" sz="2800" dirty="0">
                <a:solidFill>
                  <a:srgbClr val="C00000"/>
                </a:solidFill>
              </a:rPr>
            </a:br>
            <a:r>
              <a:rPr lang="en-US" sz="2800" dirty="0">
                <a:solidFill>
                  <a:srgbClr val="C00000"/>
                </a:solidFill>
              </a:rPr>
              <a:t>TO TH</a:t>
            </a:r>
            <a:r>
              <a:rPr lang="en-US" sz="2800" cap="none" dirty="0">
                <a:solidFill>
                  <a:srgbClr val="C00000"/>
                </a:solidFill>
              </a:rPr>
              <a:t>z</a:t>
            </a:r>
            <a:r>
              <a:rPr lang="en-US" sz="2800" dirty="0">
                <a:solidFill>
                  <a:srgbClr val="C00000"/>
                </a:solidFill>
              </a:rPr>
              <a:t> RADIATION FOR TESTING VLSI</a:t>
            </a:r>
            <a:endParaRPr lang="en-US" sz="3200" dirty="0">
              <a:solidFill>
                <a:srgbClr val="C00000"/>
              </a:solidFill>
            </a:endParaRPr>
          </a:p>
        </p:txBody>
      </p:sp>
      <p:sp>
        <p:nvSpPr>
          <p:cNvPr id="140291" name="Rectangle 3"/>
          <p:cNvSpPr>
            <a:spLocks noGrp="1" noChangeArrowheads="1"/>
          </p:cNvSpPr>
          <p:nvPr>
            <p:ph type="subTitle" idx="1"/>
          </p:nvPr>
        </p:nvSpPr>
        <p:spPr>
          <a:xfrm>
            <a:off x="280378" y="1626520"/>
            <a:ext cx="8382000" cy="685800"/>
          </a:xfrm>
        </p:spPr>
        <p:txBody>
          <a:bodyPr>
            <a:noAutofit/>
          </a:bodyPr>
          <a:lstStyle/>
          <a:p>
            <a:pPr algn="ctr"/>
            <a:r>
              <a:rPr lang="en-US" sz="3200" b="1" dirty="0"/>
              <a:t>Michael Shur</a:t>
            </a:r>
            <a:r>
              <a:rPr lang="en-US" sz="3200" b="1" baseline="30000" dirty="0"/>
              <a:t>1,2</a:t>
            </a:r>
            <a:r>
              <a:rPr lang="en-US" sz="3200" b="1" dirty="0"/>
              <a:t> and John Suarez</a:t>
            </a:r>
            <a:r>
              <a:rPr lang="en-US" sz="3200" b="1" baseline="30000" dirty="0"/>
              <a:t>3</a:t>
            </a:r>
            <a:endParaRPr lang="en-US" sz="2800" b="1" baseline="30000" dirty="0"/>
          </a:p>
          <a:p>
            <a:pPr algn="ctr"/>
            <a:br>
              <a:rPr lang="en-US" sz="2400" dirty="0"/>
            </a:br>
            <a:endParaRPr lang="en-US" sz="2400" dirty="0"/>
          </a:p>
        </p:txBody>
      </p:sp>
      <p:sp>
        <p:nvSpPr>
          <p:cNvPr id="2" name="Rectangle 1"/>
          <p:cNvSpPr/>
          <p:nvPr/>
        </p:nvSpPr>
        <p:spPr>
          <a:xfrm>
            <a:off x="0" y="5791200"/>
            <a:ext cx="8763000" cy="733534"/>
          </a:xfrm>
          <a:prstGeom prst="rect">
            <a:avLst/>
          </a:prstGeom>
        </p:spPr>
        <p:txBody>
          <a:bodyPr wrap="square">
            <a:spAutoFit/>
          </a:bodyPr>
          <a:lstStyle/>
          <a:p>
            <a:pPr algn="ctr">
              <a:spcBef>
                <a:spcPts val="200"/>
              </a:spcBef>
            </a:pPr>
            <a:r>
              <a:rPr lang="en-US" sz="2000" dirty="0"/>
              <a:t>Presented at NAST</a:t>
            </a:r>
          </a:p>
          <a:p>
            <a:pPr algn="ctr">
              <a:spcBef>
                <a:spcPts val="200"/>
              </a:spcBef>
            </a:pPr>
            <a:r>
              <a:rPr lang="en-US" sz="2000" dirty="0"/>
              <a:t>Essex, Vermont</a:t>
            </a:r>
          </a:p>
        </p:txBody>
      </p:sp>
      <p:sp>
        <p:nvSpPr>
          <p:cNvPr id="6" name="Rectangle 5"/>
          <p:cNvSpPr/>
          <p:nvPr/>
        </p:nvSpPr>
        <p:spPr>
          <a:xfrm>
            <a:off x="-133279" y="5257017"/>
            <a:ext cx="8763000" cy="400110"/>
          </a:xfrm>
          <a:prstGeom prst="rect">
            <a:avLst/>
          </a:prstGeom>
        </p:spPr>
        <p:txBody>
          <a:bodyPr wrap="square">
            <a:spAutoFit/>
          </a:bodyPr>
          <a:lstStyle/>
          <a:p>
            <a:pPr algn="ctr">
              <a:spcBef>
                <a:spcPts val="200"/>
              </a:spcBef>
            </a:pPr>
            <a:r>
              <a:rPr lang="en-US" sz="2000" dirty="0"/>
              <a:t>May 8, 2018</a:t>
            </a:r>
          </a:p>
        </p:txBody>
      </p:sp>
      <p:sp>
        <p:nvSpPr>
          <p:cNvPr id="3" name="Rectangle 2"/>
          <p:cNvSpPr/>
          <p:nvPr/>
        </p:nvSpPr>
        <p:spPr>
          <a:xfrm>
            <a:off x="-219456" y="2184111"/>
            <a:ext cx="9201912" cy="2554545"/>
          </a:xfrm>
          <a:prstGeom prst="rect">
            <a:avLst/>
          </a:prstGeom>
        </p:spPr>
        <p:txBody>
          <a:bodyPr wrap="square">
            <a:spAutoFit/>
          </a:bodyPr>
          <a:lstStyle/>
          <a:p>
            <a:pPr algn="ctr">
              <a:spcBef>
                <a:spcPts val="0"/>
              </a:spcBef>
            </a:pPr>
            <a:r>
              <a:rPr lang="en-US" sz="2000" baseline="30000" dirty="0">
                <a:solidFill>
                  <a:srgbClr val="0066FF"/>
                </a:solidFill>
              </a:rPr>
              <a:t>1</a:t>
            </a:r>
            <a:r>
              <a:rPr lang="en-US" sz="2000" dirty="0">
                <a:solidFill>
                  <a:srgbClr val="0066FF"/>
                </a:solidFill>
              </a:rPr>
              <a:t> Electronics of the Future, Inc., </a:t>
            </a:r>
          </a:p>
          <a:p>
            <a:pPr algn="ctr">
              <a:spcBef>
                <a:spcPts val="0"/>
              </a:spcBef>
            </a:pPr>
            <a:r>
              <a:rPr lang="en-US" sz="2000" dirty="0">
                <a:solidFill>
                  <a:srgbClr val="0066FF"/>
                </a:solidFill>
              </a:rPr>
              <a:t>Vienna, VA 22181, USA</a:t>
            </a:r>
          </a:p>
          <a:p>
            <a:pPr algn="ctr">
              <a:spcBef>
                <a:spcPts val="0"/>
              </a:spcBef>
            </a:pPr>
            <a:r>
              <a:rPr lang="en-US" sz="2000" dirty="0">
                <a:solidFill>
                  <a:srgbClr val="0066FF"/>
                </a:solidFill>
              </a:rPr>
              <a:t>and</a:t>
            </a:r>
          </a:p>
          <a:p>
            <a:pPr algn="ctr">
              <a:spcBef>
                <a:spcPts val="0"/>
              </a:spcBef>
            </a:pPr>
            <a:r>
              <a:rPr lang="en-US" sz="2000" baseline="30000" dirty="0">
                <a:solidFill>
                  <a:srgbClr val="0066FF"/>
                </a:solidFill>
              </a:rPr>
              <a:t>2</a:t>
            </a:r>
            <a:r>
              <a:rPr lang="en-US" sz="2000" dirty="0">
                <a:solidFill>
                  <a:srgbClr val="0066FF"/>
                </a:solidFill>
              </a:rPr>
              <a:t> Rensselaer Polytechnic Institute</a:t>
            </a:r>
          </a:p>
          <a:p>
            <a:pPr algn="ctr">
              <a:spcBef>
                <a:spcPts val="0"/>
              </a:spcBef>
            </a:pPr>
            <a:r>
              <a:rPr lang="en-US" sz="2000" dirty="0">
                <a:solidFill>
                  <a:srgbClr val="0066FF"/>
                </a:solidFill>
              </a:rPr>
              <a:t>Troy, NY 12180, USA</a:t>
            </a:r>
          </a:p>
          <a:p>
            <a:pPr algn="ctr">
              <a:spcBef>
                <a:spcPts val="0"/>
              </a:spcBef>
            </a:pPr>
            <a:endParaRPr lang="en-US" sz="2000" dirty="0">
              <a:solidFill>
                <a:srgbClr val="0066FF"/>
              </a:solidFill>
            </a:endParaRPr>
          </a:p>
          <a:p>
            <a:pPr algn="ctr">
              <a:spcBef>
                <a:spcPts val="0"/>
              </a:spcBef>
            </a:pPr>
            <a:r>
              <a:rPr lang="en-US" sz="2000" baseline="30000" dirty="0">
                <a:solidFill>
                  <a:srgbClr val="0066FF"/>
                </a:solidFill>
              </a:rPr>
              <a:t>3</a:t>
            </a:r>
            <a:r>
              <a:rPr lang="en-US" sz="2000" dirty="0">
                <a:solidFill>
                  <a:srgbClr val="0066FF"/>
                </a:solidFill>
              </a:rPr>
              <a:t> US. Army CERDEC, </a:t>
            </a:r>
          </a:p>
          <a:p>
            <a:pPr algn="ctr">
              <a:spcBef>
                <a:spcPts val="0"/>
              </a:spcBef>
            </a:pPr>
            <a:r>
              <a:rPr lang="en-US" sz="2000" dirty="0">
                <a:solidFill>
                  <a:srgbClr val="0066FF"/>
                </a:solidFill>
              </a:rPr>
              <a:t>Aberdeen Proving Ground, Aberdeen, MD 21005, USA</a:t>
            </a:r>
          </a:p>
        </p:txBody>
      </p:sp>
      <p:pic>
        <p:nvPicPr>
          <p:cNvPr id="5" name="Picture 4">
            <a:extLst>
              <a:ext uri="{FF2B5EF4-FFF2-40B4-BE49-F238E27FC236}">
                <a16:creationId xmlns:a16="http://schemas.microsoft.com/office/drawing/2014/main" id="{1CB07863-026B-4637-AFD7-E0E95A470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750" y="1230351"/>
            <a:ext cx="825500" cy="819687"/>
          </a:xfrm>
          <a:prstGeom prst="rect">
            <a:avLst/>
          </a:prstGeom>
        </p:spPr>
      </p:pic>
      <p:pic>
        <p:nvPicPr>
          <p:cNvPr id="9" name="Picture 8">
            <a:extLst>
              <a:ext uri="{FF2B5EF4-FFF2-40B4-BE49-F238E27FC236}">
                <a16:creationId xmlns:a16="http://schemas.microsoft.com/office/drawing/2014/main" id="{783AE746-F85A-4AE2-8A6D-8F74B21F09B0}"/>
              </a:ext>
            </a:extLst>
          </p:cNvPr>
          <p:cNvPicPr>
            <a:picLocks noChangeAspect="1"/>
          </p:cNvPicPr>
          <p:nvPr/>
        </p:nvPicPr>
        <p:blipFill>
          <a:blip r:embed="rId3"/>
          <a:stretch>
            <a:fillRect/>
          </a:stretch>
        </p:blipFill>
        <p:spPr>
          <a:xfrm>
            <a:off x="7671054" y="2312320"/>
            <a:ext cx="1302639" cy="651320"/>
          </a:xfrm>
          <a:prstGeom prst="rect">
            <a:avLst/>
          </a:prstGeom>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Text Box 3"/>
          <p:cNvSpPr txBox="1">
            <a:spLocks noChangeArrowheads="1"/>
          </p:cNvSpPr>
          <p:nvPr/>
        </p:nvSpPr>
        <p:spPr bwMode="auto">
          <a:xfrm>
            <a:off x="-76200" y="381000"/>
            <a:ext cx="914400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sz="3200" b="0" i="1" dirty="0">
              <a:solidFill>
                <a:srgbClr val="C00000"/>
              </a:solidFill>
              <a:cs typeface="+mn-cs"/>
            </a:endParaRPr>
          </a:p>
        </p:txBody>
      </p:sp>
      <p:sp>
        <p:nvSpPr>
          <p:cNvPr id="34820" name="TextBox 4"/>
          <p:cNvSpPr txBox="1">
            <a:spLocks noChangeArrowheads="1"/>
          </p:cNvSpPr>
          <p:nvPr/>
        </p:nvSpPr>
        <p:spPr bwMode="auto">
          <a:xfrm>
            <a:off x="1323975" y="5441672"/>
            <a:ext cx="7105650"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buFontTx/>
              <a:buAutoNum type="alphaLcParenBoth"/>
            </a:pPr>
            <a:r>
              <a:rPr lang="en-US" sz="1500" b="0" dirty="0"/>
              <a:t>High frequency, high mobility detector </a:t>
            </a:r>
          </a:p>
          <a:p>
            <a:pPr eaLnBrk="1" hangingPunct="1">
              <a:buFontTx/>
              <a:buAutoNum type="alphaLcParenBoth"/>
            </a:pPr>
            <a:r>
              <a:rPr lang="en-US" sz="1500" b="0" dirty="0"/>
              <a:t>Lower frequency, lower mobility detector where </a:t>
            </a:r>
            <a:r>
              <a:rPr lang="en-US" sz="1500" b="0" i="1" dirty="0"/>
              <a:t>L</a:t>
            </a:r>
            <a:r>
              <a:rPr lang="en-US" sz="1500" b="0" i="1" baseline="-25000" dirty="0"/>
              <a:t>o</a:t>
            </a:r>
            <a:r>
              <a:rPr lang="en-US" sz="1500" b="0" dirty="0"/>
              <a:t> is the characteristic length of the decay of the plasma wave excited at source side</a:t>
            </a:r>
          </a:p>
        </p:txBody>
      </p:sp>
      <p:sp>
        <p:nvSpPr>
          <p:cNvPr id="34821" name="Rectangle 1"/>
          <p:cNvSpPr>
            <a:spLocks noChangeArrowheads="1"/>
          </p:cNvSpPr>
          <p:nvPr/>
        </p:nvSpPr>
        <p:spPr bwMode="auto">
          <a:xfrm>
            <a:off x="2309" y="6400800"/>
            <a:ext cx="8989291" cy="424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050" b="0" dirty="0"/>
              <a:t>A. Gutin, V. Kachorovskii, A. Muraviev, and M. Shur, "Plasmonic terahertz detector response at high intensities," Journal of Applied Physics, vol. 112, pp. 014508-014508-5, 2012.</a:t>
            </a:r>
            <a:endParaRPr lang="en-US" sz="800" b="0" dirty="0"/>
          </a:p>
        </p:txBody>
      </p:sp>
      <p:sp>
        <p:nvSpPr>
          <p:cNvPr id="3" name="Title 2"/>
          <p:cNvSpPr>
            <a:spLocks noGrp="1"/>
          </p:cNvSpPr>
          <p:nvPr>
            <p:ph type="title"/>
          </p:nvPr>
        </p:nvSpPr>
        <p:spPr>
          <a:xfrm>
            <a:off x="762000" y="137340"/>
            <a:ext cx="8229600" cy="838200"/>
          </a:xfrm>
        </p:spPr>
        <p:txBody>
          <a:bodyPr>
            <a:normAutofit fontScale="90000"/>
          </a:bodyPr>
          <a:lstStyle/>
          <a:p>
            <a:pPr rtl="0" fontAlgn="base"/>
            <a:r>
              <a:rPr lang="en-US" sz="2800" b="1" kern="1200" dirty="0">
                <a:solidFill>
                  <a:srgbClr val="C00000"/>
                </a:solidFill>
                <a:effectLst/>
                <a:latin typeface="Arial"/>
                <a:ea typeface="ＭＳ Ｐゴシック"/>
                <a:cs typeface="+mn-cs"/>
              </a:rPr>
              <a:t>These voltages are induced because of plasma waves launched and rectified by FET nonlinearities</a:t>
            </a:r>
            <a:endParaRPr lang="en-US" b="1" dirty="0">
              <a:solidFill>
                <a:srgbClr val="C00000"/>
              </a:solidFill>
              <a:effectLst/>
            </a:endParaRPr>
          </a:p>
        </p:txBody>
      </p:sp>
      <p:pic>
        <p:nvPicPr>
          <p:cNvPr id="2" name="Picture 1"/>
          <p:cNvPicPr>
            <a:picLocks noChangeAspect="1"/>
          </p:cNvPicPr>
          <p:nvPr/>
        </p:nvPicPr>
        <p:blipFill>
          <a:blip r:embed="rId4"/>
          <a:stretch>
            <a:fillRect/>
          </a:stretch>
        </p:blipFill>
        <p:spPr>
          <a:xfrm>
            <a:off x="2514600" y="1676400"/>
            <a:ext cx="4124901" cy="3848637"/>
          </a:xfrm>
          <a:prstGeom prst="rect">
            <a:avLst/>
          </a:prstGeom>
        </p:spPr>
      </p:pic>
      <p:sp>
        <p:nvSpPr>
          <p:cNvPr id="4" name="Slide Number Placeholder 3">
            <a:extLst>
              <a:ext uri="{FF2B5EF4-FFF2-40B4-BE49-F238E27FC236}">
                <a16:creationId xmlns:a16="http://schemas.microsoft.com/office/drawing/2014/main" id="{13FC8E99-4567-4FEA-8949-B0779C9205D1}"/>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10</a:t>
            </a:fld>
            <a:endParaRPr lang="en-US" dirty="0"/>
          </a:p>
        </p:txBody>
      </p:sp>
      <p:graphicFrame>
        <p:nvGraphicFramePr>
          <p:cNvPr id="5" name="Object 4">
            <a:extLst>
              <a:ext uri="{FF2B5EF4-FFF2-40B4-BE49-F238E27FC236}">
                <a16:creationId xmlns:a16="http://schemas.microsoft.com/office/drawing/2014/main" id="{D461ECB4-3AE6-4873-89C9-16A078B6FAE7}"/>
              </a:ext>
            </a:extLst>
          </p:cNvPr>
          <p:cNvGraphicFramePr>
            <a:graphicFrameLocks noChangeAspect="1"/>
          </p:cNvGraphicFramePr>
          <p:nvPr>
            <p:extLst>
              <p:ext uri="{D42A27DB-BD31-4B8C-83A1-F6EECF244321}">
                <p14:modId xmlns:p14="http://schemas.microsoft.com/office/powerpoint/2010/main" val="910116066"/>
              </p:ext>
            </p:extLst>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2084"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3930650" y="2016125"/>
                        <a:ext cx="114300" cy="1778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51759F2-A24F-47DC-B33D-609D6C2A7456}"/>
              </a:ext>
            </a:extLst>
          </p:cNvPr>
          <p:cNvGraphicFramePr>
            <a:graphicFrameLocks noChangeAspect="1"/>
          </p:cNvGraphicFramePr>
          <p:nvPr>
            <p:extLst>
              <p:ext uri="{D42A27DB-BD31-4B8C-83A1-F6EECF244321}">
                <p14:modId xmlns:p14="http://schemas.microsoft.com/office/powerpoint/2010/main" val="3154421174"/>
              </p:ext>
            </p:extLst>
          </p:nvPr>
        </p:nvGraphicFramePr>
        <p:xfrm>
          <a:off x="6300334" y="2956212"/>
          <a:ext cx="2129291" cy="727075"/>
        </p:xfrm>
        <a:graphic>
          <a:graphicData uri="http://schemas.openxmlformats.org/presentationml/2006/ole">
            <mc:AlternateContent xmlns:mc="http://schemas.openxmlformats.org/markup-compatibility/2006">
              <mc:Choice xmlns:v="urn:schemas-microsoft-com:vml" Requires="v">
                <p:oleObj spid="_x0000_s2085" name="Equation" r:id="rId7" imgW="520560" imgH="177480" progId="Equation.DSMT4">
                  <p:embed/>
                </p:oleObj>
              </mc:Choice>
              <mc:Fallback>
                <p:oleObj name="Equation" r:id="rId7" imgW="520560" imgH="177480" progId="Equation.DSMT4">
                  <p:embed/>
                  <p:pic>
                    <p:nvPicPr>
                      <p:cNvPr id="0" name=""/>
                      <p:cNvPicPr/>
                      <p:nvPr/>
                    </p:nvPicPr>
                    <p:blipFill>
                      <a:blip r:embed="rId8"/>
                      <a:stretch>
                        <a:fillRect/>
                      </a:stretch>
                    </p:blipFill>
                    <p:spPr>
                      <a:xfrm>
                        <a:off x="6300334" y="2956212"/>
                        <a:ext cx="2129291" cy="7270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1DA2911-AA0F-47F6-9956-77D961392F39}"/>
              </a:ext>
            </a:extLst>
          </p:cNvPr>
          <p:cNvGraphicFramePr>
            <a:graphicFrameLocks noChangeAspect="1"/>
          </p:cNvGraphicFramePr>
          <p:nvPr>
            <p:extLst>
              <p:ext uri="{D42A27DB-BD31-4B8C-83A1-F6EECF244321}">
                <p14:modId xmlns:p14="http://schemas.microsoft.com/office/powerpoint/2010/main" val="3091520879"/>
              </p:ext>
            </p:extLst>
          </p:nvPr>
        </p:nvGraphicFramePr>
        <p:xfrm>
          <a:off x="6273800" y="4240213"/>
          <a:ext cx="2076450" cy="727075"/>
        </p:xfrm>
        <a:graphic>
          <a:graphicData uri="http://schemas.openxmlformats.org/presentationml/2006/ole">
            <mc:AlternateContent xmlns:mc="http://schemas.openxmlformats.org/markup-compatibility/2006">
              <mc:Choice xmlns:v="urn:schemas-microsoft-com:vml" Requires="v">
                <p:oleObj spid="_x0000_s2086" name="Equation" r:id="rId9" imgW="507960" imgH="177480" progId="Equation.DSMT4">
                  <p:embed/>
                </p:oleObj>
              </mc:Choice>
              <mc:Fallback>
                <p:oleObj name="Equation" r:id="rId9" imgW="507960" imgH="177480" progId="Equation.DSMT4">
                  <p:embed/>
                  <p:pic>
                    <p:nvPicPr>
                      <p:cNvPr id="6" name="Object 5">
                        <a:extLst>
                          <a:ext uri="{FF2B5EF4-FFF2-40B4-BE49-F238E27FC236}">
                            <a16:creationId xmlns:a16="http://schemas.microsoft.com/office/drawing/2014/main" id="{951759F2-A24F-47DC-B33D-609D6C2A7456}"/>
                          </a:ext>
                        </a:extLst>
                      </p:cNvPr>
                      <p:cNvPicPr/>
                      <p:nvPr/>
                    </p:nvPicPr>
                    <p:blipFill>
                      <a:blip r:embed="rId10"/>
                      <a:stretch>
                        <a:fillRect/>
                      </a:stretch>
                    </p:blipFill>
                    <p:spPr>
                      <a:xfrm>
                        <a:off x="6273800" y="4240213"/>
                        <a:ext cx="2076450" cy="727075"/>
                      </a:xfrm>
                      <a:prstGeom prst="rect">
                        <a:avLst/>
                      </a:prstGeom>
                    </p:spPr>
                  </p:pic>
                </p:oleObj>
              </mc:Fallback>
            </mc:AlternateContent>
          </a:graphicData>
        </a:graphic>
      </p:graphicFrame>
    </p:spTree>
    <p:extLst>
      <p:ext uri="{BB962C8B-B14F-4D97-AF65-F5344CB8AC3E}">
        <p14:creationId xmlns:p14="http://schemas.microsoft.com/office/powerpoint/2010/main" val="20673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990000"/>
                </a:solidFill>
              </a:rPr>
              <a:t>THz SPICE Model</a:t>
            </a:r>
          </a:p>
        </p:txBody>
      </p:sp>
      <p:pic>
        <p:nvPicPr>
          <p:cNvPr id="5" name="Picture 4"/>
          <p:cNvPicPr>
            <a:picLocks noChangeAspect="1"/>
          </p:cNvPicPr>
          <p:nvPr/>
        </p:nvPicPr>
        <p:blipFill>
          <a:blip r:embed="rId2"/>
          <a:stretch>
            <a:fillRect/>
          </a:stretch>
        </p:blipFill>
        <p:spPr>
          <a:xfrm>
            <a:off x="381000" y="1600200"/>
            <a:ext cx="5793313" cy="4726370"/>
          </a:xfrm>
          <a:prstGeom prst="rect">
            <a:avLst/>
          </a:prstGeom>
        </p:spPr>
      </p:pic>
      <p:sp>
        <p:nvSpPr>
          <p:cNvPr id="6" name="Rectangle 5"/>
          <p:cNvSpPr/>
          <p:nvPr/>
        </p:nvSpPr>
        <p:spPr>
          <a:xfrm>
            <a:off x="4572000" y="4876800"/>
            <a:ext cx="4572000" cy="830997"/>
          </a:xfrm>
          <a:prstGeom prst="rect">
            <a:avLst/>
          </a:prstGeom>
        </p:spPr>
        <p:txBody>
          <a:bodyPr>
            <a:spAutoFit/>
          </a:bodyPr>
          <a:lstStyle/>
          <a:p>
            <a:r>
              <a:rPr lang="en-US" sz="1200" dirty="0"/>
              <a:t>A. Gutin, T. Ytterdal, V. Kachorovskii, A. Muraviev, and M. Shur, THz SPICE for Modeling Detectors and Non-quadratic Response at Large Input Signal, IEEE Sensors Journal, Vol.</a:t>
            </a:r>
            <a:r>
              <a:rPr lang="en-US" sz="1200" b="1" dirty="0"/>
              <a:t> </a:t>
            </a:r>
            <a:r>
              <a:rPr lang="en-US" sz="1200" dirty="0"/>
              <a:t>13, Issue: 1, pp. 52-62 (2013) </a:t>
            </a:r>
          </a:p>
        </p:txBody>
      </p:sp>
      <p:sp>
        <p:nvSpPr>
          <p:cNvPr id="3" name="Slide Number Placeholder 2">
            <a:extLst>
              <a:ext uri="{FF2B5EF4-FFF2-40B4-BE49-F238E27FC236}">
                <a16:creationId xmlns:a16="http://schemas.microsoft.com/office/drawing/2014/main" id="{CE763400-B002-4C07-BD24-AE31041FA47B}"/>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11</a:t>
            </a:fld>
            <a:endParaRPr lang="en-US" dirty="0"/>
          </a:p>
        </p:txBody>
      </p:sp>
    </p:spTree>
    <p:extLst>
      <p:ext uri="{BB962C8B-B14F-4D97-AF65-F5344CB8AC3E}">
        <p14:creationId xmlns:p14="http://schemas.microsoft.com/office/powerpoint/2010/main" val="29822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914400"/>
          </a:xfrm>
        </p:spPr>
        <p:txBody>
          <a:bodyPr>
            <a:noAutofit/>
          </a:bodyPr>
          <a:lstStyle/>
          <a:p>
            <a:r>
              <a:rPr lang="en-US" sz="2800" b="1" dirty="0">
                <a:solidFill>
                  <a:srgbClr val="990000"/>
                </a:solidFill>
              </a:rPr>
              <a:t>Experimental setup for nanoscale resolution</a:t>
            </a:r>
          </a:p>
        </p:txBody>
      </p:sp>
      <p:pic>
        <p:nvPicPr>
          <p:cNvPr id="3" name="Picture 2"/>
          <p:cNvPicPr/>
          <p:nvPr/>
        </p:nvPicPr>
        <p:blipFill>
          <a:blip r:embed="rId2"/>
          <a:stretch>
            <a:fillRect/>
          </a:stretch>
        </p:blipFill>
        <p:spPr>
          <a:xfrm>
            <a:off x="228600" y="1600200"/>
            <a:ext cx="8763000" cy="4267200"/>
          </a:xfrm>
          <a:prstGeom prst="rect">
            <a:avLst/>
          </a:prstGeom>
        </p:spPr>
      </p:pic>
      <p:sp>
        <p:nvSpPr>
          <p:cNvPr id="6" name="Slide Number Placeholder 5">
            <a:extLst>
              <a:ext uri="{FF2B5EF4-FFF2-40B4-BE49-F238E27FC236}">
                <a16:creationId xmlns:a16="http://schemas.microsoft.com/office/drawing/2014/main" id="{D7CA243F-C58D-43E4-90D1-A59FCD1DAD89}"/>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12</a:t>
            </a:fld>
            <a:endParaRPr lang="en-US" dirty="0"/>
          </a:p>
        </p:txBody>
      </p:sp>
    </p:spTree>
    <p:extLst>
      <p:ext uri="{BB962C8B-B14F-4D97-AF65-F5344CB8AC3E}">
        <p14:creationId xmlns:p14="http://schemas.microsoft.com/office/powerpoint/2010/main" val="395845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990600"/>
          </a:xfrm>
        </p:spPr>
        <p:txBody>
          <a:bodyPr>
            <a:noAutofit/>
          </a:bodyPr>
          <a:lstStyle/>
          <a:p>
            <a:r>
              <a:rPr lang="en-US" sz="2800" b="1" dirty="0">
                <a:solidFill>
                  <a:srgbClr val="990000"/>
                </a:solidFill>
              </a:rPr>
              <a:t>Measured and simulated 40 nm FINFET response</a:t>
            </a:r>
          </a:p>
        </p:txBody>
      </p:sp>
      <p:pic>
        <p:nvPicPr>
          <p:cNvPr id="5" name="Picture 4"/>
          <p:cNvPicPr>
            <a:picLocks noChangeAspect="1"/>
          </p:cNvPicPr>
          <p:nvPr/>
        </p:nvPicPr>
        <p:blipFill>
          <a:blip r:embed="rId2"/>
          <a:stretch>
            <a:fillRect/>
          </a:stretch>
        </p:blipFill>
        <p:spPr>
          <a:xfrm>
            <a:off x="81931" y="1757735"/>
            <a:ext cx="4185269" cy="3376751"/>
          </a:xfrm>
          <a:prstGeom prst="rect">
            <a:avLst/>
          </a:prstGeom>
        </p:spPr>
      </p:pic>
      <p:sp>
        <p:nvSpPr>
          <p:cNvPr id="6" name="Rectangle 5"/>
          <p:cNvSpPr/>
          <p:nvPr/>
        </p:nvSpPr>
        <p:spPr>
          <a:xfrm>
            <a:off x="457200" y="6285384"/>
            <a:ext cx="7781925" cy="600164"/>
          </a:xfrm>
          <a:prstGeom prst="rect">
            <a:avLst/>
          </a:prstGeom>
        </p:spPr>
        <p:txBody>
          <a:bodyPr wrap="square">
            <a:spAutoFit/>
          </a:bodyPr>
          <a:lstStyle/>
          <a:p>
            <a:r>
              <a:rPr lang="en-US" sz="1100" dirty="0"/>
              <a:t>From W. Stillman, C. Donais, S. Rumyantsev, M. Shur, D. Veksler, C. Hobbs, C. Smith, G. Bersuker, W. Taylor and R. Jammy, Silicon FIN FETs as detectors of terahertz and sub-terahertz radiation, International Journal of High Speed Electronics and Systems, vol. 20, No. 1, pp. 27-42 March (2011)</a:t>
            </a:r>
          </a:p>
        </p:txBody>
      </p:sp>
      <p:sp>
        <p:nvSpPr>
          <p:cNvPr id="7" name="Rectangle 6"/>
          <p:cNvSpPr/>
          <p:nvPr/>
        </p:nvSpPr>
        <p:spPr>
          <a:xfrm>
            <a:off x="609600" y="5211356"/>
            <a:ext cx="8004175" cy="923330"/>
          </a:xfrm>
          <a:prstGeom prst="rect">
            <a:avLst/>
          </a:prstGeom>
        </p:spPr>
        <p:txBody>
          <a:bodyPr wrap="square">
            <a:spAutoFit/>
          </a:bodyPr>
          <a:lstStyle/>
          <a:p>
            <a:r>
              <a:rPr lang="en-US" sz="1800" dirty="0"/>
              <a:t>20 fin nFET open drain response, normalized to response maxima, across several incident frequencies. </a:t>
            </a:r>
            <a:r>
              <a:rPr lang="en-US" sz="1800" i="1" dirty="0"/>
              <a:t>W</a:t>
            </a:r>
            <a:r>
              <a:rPr lang="en-US" sz="1800" i="1" baseline="-25000" dirty="0"/>
              <a:t>f</a:t>
            </a:r>
            <a:r>
              <a:rPr lang="en-US" sz="1800" dirty="0"/>
              <a:t> = 40 nm; </a:t>
            </a:r>
            <a:r>
              <a:rPr lang="en-US" sz="1800" i="1" dirty="0"/>
              <a:t>L</a:t>
            </a:r>
            <a:r>
              <a:rPr lang="en-US" sz="1800" i="1" baseline="-25000" dirty="0"/>
              <a:t>g</a:t>
            </a:r>
            <a:r>
              <a:rPr lang="en-US" sz="1800" dirty="0"/>
              <a:t> = 100 nm. Dashed line represents modeled response with  </a:t>
            </a:r>
            <a:r>
              <a:rPr lang="en-US" sz="1800" i="1" dirty="0"/>
              <a:t>f</a:t>
            </a:r>
            <a:r>
              <a:rPr lang="en-US" sz="1800" dirty="0"/>
              <a:t> = 0.2 THz. </a:t>
            </a:r>
          </a:p>
        </p:txBody>
      </p:sp>
      <p:sp>
        <p:nvSpPr>
          <p:cNvPr id="9" name="TextBox 8"/>
          <p:cNvSpPr txBox="1"/>
          <p:nvPr/>
        </p:nvSpPr>
        <p:spPr>
          <a:xfrm flipH="1">
            <a:off x="5267466" y="3157835"/>
            <a:ext cx="4876800" cy="830997"/>
          </a:xfrm>
          <a:prstGeom prst="rect">
            <a:avLst/>
          </a:prstGeom>
          <a:noFill/>
        </p:spPr>
        <p:txBody>
          <a:bodyPr wrap="square" rtlCol="0">
            <a:spAutoFit/>
          </a:bodyPr>
          <a:lstStyle/>
          <a:p>
            <a:r>
              <a:rPr lang="en-US" sz="2400" b="1" dirty="0">
                <a:solidFill>
                  <a:srgbClr val="C00000"/>
                </a:solidFill>
              </a:rPr>
              <a:t>Above and below </a:t>
            </a:r>
          </a:p>
          <a:p>
            <a:r>
              <a:rPr lang="en-US" sz="2400" b="1" dirty="0">
                <a:solidFill>
                  <a:srgbClr val="C00000"/>
                </a:solidFill>
              </a:rPr>
              <a:t>threshold model</a:t>
            </a:r>
          </a:p>
        </p:txBody>
      </p:sp>
      <p:sp>
        <p:nvSpPr>
          <p:cNvPr id="3" name="Slide Number Placeholder 2">
            <a:extLst>
              <a:ext uri="{FF2B5EF4-FFF2-40B4-BE49-F238E27FC236}">
                <a16:creationId xmlns:a16="http://schemas.microsoft.com/office/drawing/2014/main" id="{2D2B0967-8946-460A-8FC4-D604FEFAC7F2}"/>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13</a:t>
            </a:fld>
            <a:endParaRPr lang="en-US" dirty="0"/>
          </a:p>
        </p:txBody>
      </p:sp>
    </p:spTree>
    <p:extLst>
      <p:ext uri="{BB962C8B-B14F-4D97-AF65-F5344CB8AC3E}">
        <p14:creationId xmlns:p14="http://schemas.microsoft.com/office/powerpoint/2010/main" val="11450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 y="210900"/>
            <a:ext cx="8915400" cy="838200"/>
          </a:xfrm>
        </p:spPr>
        <p:txBody>
          <a:bodyPr>
            <a:noAutofit/>
          </a:bodyPr>
          <a:lstStyle/>
          <a:p>
            <a:r>
              <a:rPr lang="en-US" sz="2800" b="1" dirty="0">
                <a:solidFill>
                  <a:srgbClr val="C00000"/>
                </a:solidFill>
              </a:rPr>
              <a:t>1 to 77 GHz Medium Power Amplifier TGA4706-FC. 14 dBm output power at 77 GHz</a:t>
            </a: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09600" y="1981200"/>
            <a:ext cx="6248400" cy="3886200"/>
          </a:xfrm>
          <a:prstGeom prst="rect">
            <a:avLst/>
          </a:prstGeom>
        </p:spPr>
      </p:pic>
      <p:sp>
        <p:nvSpPr>
          <p:cNvPr id="4" name="Rectangle 3"/>
          <p:cNvSpPr/>
          <p:nvPr/>
        </p:nvSpPr>
        <p:spPr>
          <a:xfrm>
            <a:off x="228600" y="6108915"/>
            <a:ext cx="8915400" cy="646331"/>
          </a:xfrm>
          <a:prstGeom prst="rect">
            <a:avLst/>
          </a:prstGeom>
        </p:spPr>
        <p:txBody>
          <a:bodyPr wrap="square">
            <a:spAutoFit/>
          </a:bodyPr>
          <a:lstStyle/>
          <a:p>
            <a:pPr marL="228600" indent="-57150">
              <a:spcBef>
                <a:spcPts val="0"/>
              </a:spcBef>
              <a:spcAft>
                <a:spcPts val="0"/>
              </a:spcAft>
              <a:tabLst>
                <a:tab pos="228600" algn="l"/>
                <a:tab pos="457200" algn="l"/>
              </a:tabLst>
            </a:pPr>
            <a:r>
              <a:rPr lang="en-US" sz="1800" dirty="0">
                <a:latin typeface="Times New Roman" panose="02020603050405020304" pitchFamily="18" charset="0"/>
                <a:ea typeface="Times New Roman" panose="02020603050405020304" pitchFamily="18" charset="0"/>
              </a:rPr>
              <a:t>PHEMT Product Qualification Report TGC4703-FC, TGC4704-FC, TGA4705-FC, TGA4706-FC, http://documents.tips/documents/triquint-psg-low.html</a:t>
            </a:r>
            <a:endParaRPr lang="en-US" sz="1800" dirty="0">
              <a:effectLst/>
              <a:latin typeface="Times New Roman" panose="02020603050405020304" pitchFamily="18" charset="0"/>
              <a:ea typeface="Times New Roman" panose="02020603050405020304" pitchFamily="18" charset="0"/>
            </a:endParaRPr>
          </a:p>
        </p:txBody>
      </p:sp>
      <p:sp>
        <p:nvSpPr>
          <p:cNvPr id="7" name="Slide Number Placeholder 6">
            <a:extLst>
              <a:ext uri="{FF2B5EF4-FFF2-40B4-BE49-F238E27FC236}">
                <a16:creationId xmlns:a16="http://schemas.microsoft.com/office/drawing/2014/main" id="{E2423426-B3BA-40C3-AF49-1CA3C6741F19}"/>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14</a:t>
            </a:fld>
            <a:endParaRPr lang="en-US" dirty="0"/>
          </a:p>
        </p:txBody>
      </p:sp>
    </p:spTree>
    <p:extLst>
      <p:ext uri="{BB962C8B-B14F-4D97-AF65-F5344CB8AC3E}">
        <p14:creationId xmlns:p14="http://schemas.microsoft.com/office/powerpoint/2010/main" val="63268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2672"/>
            <a:ext cx="8839200" cy="838200"/>
          </a:xfrm>
        </p:spPr>
        <p:txBody>
          <a:bodyPr>
            <a:noAutofit/>
          </a:bodyPr>
          <a:lstStyle/>
          <a:p>
            <a:r>
              <a:rPr lang="en-US" sz="2400" b="1" dirty="0">
                <a:solidFill>
                  <a:srgbClr val="C00000"/>
                </a:solidFill>
              </a:rPr>
              <a:t>Transfer current voltage characteristics at dc terminals for separate transistors in virgin TGA4706-FC MMIC</a:t>
            </a:r>
          </a:p>
        </p:txBody>
      </p:sp>
      <p:pic>
        <p:nvPicPr>
          <p:cNvPr id="3" name="Picture 2"/>
          <p:cNvPicPr>
            <a:picLocks noChangeAspect="1"/>
          </p:cNvPicPr>
          <p:nvPr/>
        </p:nvPicPr>
        <p:blipFill>
          <a:blip r:embed="rId2"/>
          <a:stretch>
            <a:fillRect/>
          </a:stretch>
        </p:blipFill>
        <p:spPr>
          <a:xfrm>
            <a:off x="152400" y="2286000"/>
            <a:ext cx="4145547" cy="3176884"/>
          </a:xfrm>
          <a:prstGeom prst="rect">
            <a:avLst/>
          </a:prstGeom>
        </p:spPr>
      </p:pic>
      <p:pic>
        <p:nvPicPr>
          <p:cNvPr id="4" name="Picture 3"/>
          <p:cNvPicPr>
            <a:picLocks noChangeAspect="1"/>
          </p:cNvPicPr>
          <p:nvPr/>
        </p:nvPicPr>
        <p:blipFill>
          <a:blip r:embed="rId3"/>
          <a:stretch>
            <a:fillRect/>
          </a:stretch>
        </p:blipFill>
        <p:spPr>
          <a:xfrm>
            <a:off x="4648200" y="2286000"/>
            <a:ext cx="4176234" cy="3200400"/>
          </a:xfrm>
          <a:prstGeom prst="rect">
            <a:avLst/>
          </a:prstGeom>
        </p:spPr>
      </p:pic>
      <p:sp>
        <p:nvSpPr>
          <p:cNvPr id="6" name="TextBox 5"/>
          <p:cNvSpPr txBox="1"/>
          <p:nvPr/>
        </p:nvSpPr>
        <p:spPr>
          <a:xfrm flipH="1">
            <a:off x="4572000" y="2055167"/>
            <a:ext cx="4876800" cy="461665"/>
          </a:xfrm>
          <a:prstGeom prst="rect">
            <a:avLst/>
          </a:prstGeom>
          <a:noFill/>
        </p:spPr>
        <p:txBody>
          <a:bodyPr wrap="square" rtlCol="0">
            <a:spAutoFit/>
          </a:bodyPr>
          <a:lstStyle/>
          <a:p>
            <a:r>
              <a:rPr lang="en-US" sz="2400" b="1" dirty="0">
                <a:solidFill>
                  <a:srgbClr val="C00000"/>
                </a:solidFill>
              </a:rPr>
              <a:t>Transistor 1 damaged</a:t>
            </a:r>
          </a:p>
        </p:txBody>
      </p:sp>
      <p:sp>
        <p:nvSpPr>
          <p:cNvPr id="7" name="TextBox 6"/>
          <p:cNvSpPr txBox="1"/>
          <p:nvPr/>
        </p:nvSpPr>
        <p:spPr>
          <a:xfrm flipH="1">
            <a:off x="990600" y="2034146"/>
            <a:ext cx="1382816" cy="461665"/>
          </a:xfrm>
          <a:prstGeom prst="rect">
            <a:avLst/>
          </a:prstGeom>
          <a:noFill/>
        </p:spPr>
        <p:txBody>
          <a:bodyPr wrap="square" rtlCol="0">
            <a:spAutoFit/>
          </a:bodyPr>
          <a:lstStyle/>
          <a:p>
            <a:r>
              <a:rPr lang="en-US" sz="2400" b="1" dirty="0">
                <a:solidFill>
                  <a:srgbClr val="C00000"/>
                </a:solidFill>
              </a:rPr>
              <a:t>Virgin</a:t>
            </a:r>
          </a:p>
        </p:txBody>
      </p:sp>
      <p:sp>
        <p:nvSpPr>
          <p:cNvPr id="9" name="Slide Number Placeholder 8">
            <a:extLst>
              <a:ext uri="{FF2B5EF4-FFF2-40B4-BE49-F238E27FC236}">
                <a16:creationId xmlns:a16="http://schemas.microsoft.com/office/drawing/2014/main" id="{1647F0A3-A6DB-4B7D-8B51-93F9B06108EF}"/>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15</a:t>
            </a:fld>
            <a:endParaRPr lang="en-US" dirty="0"/>
          </a:p>
        </p:txBody>
      </p:sp>
      <p:sp>
        <p:nvSpPr>
          <p:cNvPr id="5" name="Rectangle 4">
            <a:extLst>
              <a:ext uri="{FF2B5EF4-FFF2-40B4-BE49-F238E27FC236}">
                <a16:creationId xmlns:a16="http://schemas.microsoft.com/office/drawing/2014/main" id="{4120F42B-73C9-4C85-943D-8067CFFBE3DB}"/>
              </a:ext>
            </a:extLst>
          </p:cNvPr>
          <p:cNvSpPr/>
          <p:nvPr/>
        </p:nvSpPr>
        <p:spPr>
          <a:xfrm>
            <a:off x="1651124" y="5651676"/>
            <a:ext cx="7162800" cy="954107"/>
          </a:xfrm>
          <a:prstGeom prst="rect">
            <a:avLst/>
          </a:prstGeom>
        </p:spPr>
        <p:txBody>
          <a:bodyPr wrap="square">
            <a:spAutoFit/>
          </a:bodyPr>
          <a:lstStyle/>
          <a:p>
            <a:r>
              <a:rPr lang="en-US" dirty="0">
                <a:latin typeface="Times New Roman" panose="02020603050405020304" pitchFamily="18" charset="0"/>
                <a:ea typeface="Cambria" panose="02040503050406030204" pitchFamily="18" charset="0"/>
              </a:rPr>
              <a:t> </a:t>
            </a:r>
            <a:r>
              <a:rPr lang="en-US" sz="1400" dirty="0">
                <a:latin typeface="Times New Roman" panose="02020603050405020304" pitchFamily="18" charset="0"/>
                <a:ea typeface="Cambria" panose="02040503050406030204" pitchFamily="18" charset="0"/>
              </a:rPr>
              <a:t>S. </a:t>
            </a:r>
            <a:r>
              <a:rPr lang="en-US" sz="1400" dirty="0" err="1">
                <a:latin typeface="Times New Roman" panose="02020603050405020304" pitchFamily="18" charset="0"/>
                <a:ea typeface="Cambria" panose="02040503050406030204" pitchFamily="18" charset="0"/>
              </a:rPr>
              <a:t>Rumyantsev</a:t>
            </a:r>
            <a:r>
              <a:rPr lang="en-US" sz="1400" dirty="0">
                <a:latin typeface="Times New Roman" panose="02020603050405020304" pitchFamily="18" charset="0"/>
                <a:ea typeface="Cambria" panose="02040503050406030204" pitchFamily="18" charset="0"/>
              </a:rPr>
              <a:t>, A. Muraviev, S. Rudin, G. </a:t>
            </a:r>
            <a:r>
              <a:rPr lang="en-US" sz="1400" dirty="0" err="1">
                <a:latin typeface="Times New Roman" panose="02020603050405020304" pitchFamily="18" charset="0"/>
                <a:ea typeface="Cambria" panose="02040503050406030204" pitchFamily="18" charset="0"/>
              </a:rPr>
              <a:t>Rupper</a:t>
            </a:r>
            <a:r>
              <a:rPr lang="en-US" sz="1400" dirty="0">
                <a:latin typeface="Times New Roman" panose="02020603050405020304" pitchFamily="18" charset="0"/>
                <a:ea typeface="Cambria" panose="02040503050406030204" pitchFamily="18" charset="0"/>
              </a:rPr>
              <a:t>, M. Reed, J. Suarez and M. Shur, Terahertz Beam Testing of Millimeter Wave Monolithic Integrated Circuits, IEEE Sensors Journal, IEEE Sensors J., Vol. 17, NO. 17, Sep. 17, 5487. (2017)</a:t>
            </a:r>
            <a:endParaRPr lang="en-US" sz="1400" dirty="0"/>
          </a:p>
        </p:txBody>
      </p:sp>
    </p:spTree>
    <p:extLst>
      <p:ext uri="{BB962C8B-B14F-4D97-AF65-F5344CB8AC3E}">
        <p14:creationId xmlns:p14="http://schemas.microsoft.com/office/powerpoint/2010/main" val="40618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495301"/>
            <a:ext cx="9219474" cy="838200"/>
          </a:xfrm>
        </p:spPr>
        <p:txBody>
          <a:bodyPr/>
          <a:lstStyle/>
          <a:p>
            <a:r>
              <a:rPr lang="en-US" sz="2800" b="1" dirty="0">
                <a:solidFill>
                  <a:srgbClr val="C00000"/>
                </a:solidFill>
              </a:rPr>
              <a:t>Response to sub terahertz radiation at dc terminals</a:t>
            </a:r>
            <a:endParaRPr lang="en-US" sz="4800" b="1" dirty="0">
              <a:solidFill>
                <a:srgbClr val="C0000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7874" y="2362200"/>
            <a:ext cx="4362541" cy="3505200"/>
          </a:xfrm>
          <a:prstGeom prst="rect">
            <a:avLst/>
          </a:prstGeom>
          <a:noFill/>
        </p:spPr>
      </p:pic>
      <p:pic>
        <p:nvPicPr>
          <p:cNvPr id="5" name="Picture 4"/>
          <p:cNvPicPr>
            <a:picLocks noChangeAspect="1"/>
          </p:cNvPicPr>
          <p:nvPr/>
        </p:nvPicPr>
        <p:blipFill>
          <a:blip r:embed="rId3"/>
          <a:stretch>
            <a:fillRect/>
          </a:stretch>
        </p:blipFill>
        <p:spPr>
          <a:xfrm>
            <a:off x="4508681" y="2209800"/>
            <a:ext cx="4482193" cy="3429000"/>
          </a:xfrm>
          <a:prstGeom prst="rect">
            <a:avLst/>
          </a:prstGeom>
        </p:spPr>
      </p:pic>
      <p:sp>
        <p:nvSpPr>
          <p:cNvPr id="7" name="TextBox 6"/>
          <p:cNvSpPr txBox="1"/>
          <p:nvPr/>
        </p:nvSpPr>
        <p:spPr>
          <a:xfrm flipH="1">
            <a:off x="5181600" y="1834187"/>
            <a:ext cx="4876800" cy="461665"/>
          </a:xfrm>
          <a:prstGeom prst="rect">
            <a:avLst/>
          </a:prstGeom>
          <a:noFill/>
        </p:spPr>
        <p:txBody>
          <a:bodyPr wrap="square" rtlCol="0">
            <a:spAutoFit/>
          </a:bodyPr>
          <a:lstStyle/>
          <a:p>
            <a:r>
              <a:rPr lang="en-US" sz="2400" b="1" dirty="0">
                <a:solidFill>
                  <a:srgbClr val="C00000"/>
                </a:solidFill>
              </a:rPr>
              <a:t>Transistor 1 damaged</a:t>
            </a:r>
          </a:p>
        </p:txBody>
      </p:sp>
      <p:sp>
        <p:nvSpPr>
          <p:cNvPr id="8" name="TextBox 7"/>
          <p:cNvSpPr txBox="1"/>
          <p:nvPr/>
        </p:nvSpPr>
        <p:spPr>
          <a:xfrm flipH="1">
            <a:off x="609600" y="1864667"/>
            <a:ext cx="4876800" cy="461665"/>
          </a:xfrm>
          <a:prstGeom prst="rect">
            <a:avLst/>
          </a:prstGeom>
          <a:noFill/>
        </p:spPr>
        <p:txBody>
          <a:bodyPr wrap="square" rtlCol="0">
            <a:spAutoFit/>
          </a:bodyPr>
          <a:lstStyle/>
          <a:p>
            <a:r>
              <a:rPr lang="en-US" sz="2400" b="1" dirty="0">
                <a:solidFill>
                  <a:srgbClr val="C00000"/>
                </a:solidFill>
              </a:rPr>
              <a:t>Virgin</a:t>
            </a:r>
          </a:p>
        </p:txBody>
      </p:sp>
      <p:sp>
        <p:nvSpPr>
          <p:cNvPr id="3" name="Slide Number Placeholder 2">
            <a:extLst>
              <a:ext uri="{FF2B5EF4-FFF2-40B4-BE49-F238E27FC236}">
                <a16:creationId xmlns:a16="http://schemas.microsoft.com/office/drawing/2014/main" id="{94D6AB2A-9836-4911-8CA6-F8D904A36DC9}"/>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16</a:t>
            </a:fld>
            <a:endParaRPr lang="en-US" dirty="0"/>
          </a:p>
        </p:txBody>
      </p:sp>
      <p:sp>
        <p:nvSpPr>
          <p:cNvPr id="9" name="Rectangle 8">
            <a:extLst>
              <a:ext uri="{FF2B5EF4-FFF2-40B4-BE49-F238E27FC236}">
                <a16:creationId xmlns:a16="http://schemas.microsoft.com/office/drawing/2014/main" id="{017F2062-4D8D-4431-8EBF-061B4D5F7DF1}"/>
              </a:ext>
            </a:extLst>
          </p:cNvPr>
          <p:cNvSpPr/>
          <p:nvPr/>
        </p:nvSpPr>
        <p:spPr>
          <a:xfrm>
            <a:off x="1651124" y="5651676"/>
            <a:ext cx="7162800" cy="954107"/>
          </a:xfrm>
          <a:prstGeom prst="rect">
            <a:avLst/>
          </a:prstGeom>
        </p:spPr>
        <p:txBody>
          <a:bodyPr wrap="square">
            <a:spAutoFit/>
          </a:bodyPr>
          <a:lstStyle/>
          <a:p>
            <a:r>
              <a:rPr lang="en-US" dirty="0">
                <a:latin typeface="Times New Roman" panose="02020603050405020304" pitchFamily="18" charset="0"/>
                <a:ea typeface="Cambria" panose="02040503050406030204" pitchFamily="18" charset="0"/>
              </a:rPr>
              <a:t> </a:t>
            </a:r>
            <a:r>
              <a:rPr lang="en-US" sz="1400" dirty="0">
                <a:latin typeface="Times New Roman" panose="02020603050405020304" pitchFamily="18" charset="0"/>
                <a:ea typeface="Cambria" panose="02040503050406030204" pitchFamily="18" charset="0"/>
              </a:rPr>
              <a:t>S. </a:t>
            </a:r>
            <a:r>
              <a:rPr lang="en-US" sz="1400" dirty="0" err="1">
                <a:latin typeface="Times New Roman" panose="02020603050405020304" pitchFamily="18" charset="0"/>
                <a:ea typeface="Cambria" panose="02040503050406030204" pitchFamily="18" charset="0"/>
              </a:rPr>
              <a:t>Rumyantsev</a:t>
            </a:r>
            <a:r>
              <a:rPr lang="en-US" sz="1400" dirty="0">
                <a:latin typeface="Times New Roman" panose="02020603050405020304" pitchFamily="18" charset="0"/>
                <a:ea typeface="Cambria" panose="02040503050406030204" pitchFamily="18" charset="0"/>
              </a:rPr>
              <a:t>, A. Muraviev, S. Rudin, G. </a:t>
            </a:r>
            <a:r>
              <a:rPr lang="en-US" sz="1400" dirty="0" err="1">
                <a:latin typeface="Times New Roman" panose="02020603050405020304" pitchFamily="18" charset="0"/>
                <a:ea typeface="Cambria" panose="02040503050406030204" pitchFamily="18" charset="0"/>
              </a:rPr>
              <a:t>Rupper</a:t>
            </a:r>
            <a:r>
              <a:rPr lang="en-US" sz="1400" dirty="0">
                <a:latin typeface="Times New Roman" panose="02020603050405020304" pitchFamily="18" charset="0"/>
                <a:ea typeface="Cambria" panose="02040503050406030204" pitchFamily="18" charset="0"/>
              </a:rPr>
              <a:t>, M. Reed, J. Suarez and M. Shur, Terahertz Beam Testing of Millimeter Wave Monolithic Integrated Circuits, IEEE Sensors Journal, IEEE Sensors J., Vol. 17, NO. 17, Sep. 17, 5487. (2017)</a:t>
            </a:r>
            <a:endParaRPr lang="en-US" sz="1400" dirty="0"/>
          </a:p>
        </p:txBody>
      </p:sp>
    </p:spTree>
    <p:extLst>
      <p:ext uri="{BB962C8B-B14F-4D97-AF65-F5344CB8AC3E}">
        <p14:creationId xmlns:p14="http://schemas.microsoft.com/office/powerpoint/2010/main" val="4102349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C5DA-E8FD-4170-AF48-197F49DF73CB}"/>
              </a:ext>
            </a:extLst>
          </p:cNvPr>
          <p:cNvSpPr>
            <a:spLocks noGrp="1"/>
          </p:cNvSpPr>
          <p:nvPr>
            <p:ph type="title"/>
          </p:nvPr>
        </p:nvSpPr>
        <p:spPr>
          <a:xfrm>
            <a:off x="152400" y="228600"/>
            <a:ext cx="8610600" cy="990600"/>
          </a:xfrm>
        </p:spPr>
        <p:txBody>
          <a:bodyPr>
            <a:noAutofit/>
          </a:bodyPr>
          <a:lstStyle/>
          <a:p>
            <a:pPr algn="ctr"/>
            <a:r>
              <a:rPr lang="en-US" sz="2800" b="1" dirty="0">
                <a:latin typeface="Cambria" panose="02040503050406030204" pitchFamily="18" charset="0"/>
                <a:ea typeface="Cambria" panose="02040503050406030204" pitchFamily="18" charset="0"/>
                <a:cs typeface="Cambria" panose="02040503050406030204" pitchFamily="18" charset="0"/>
              </a:rPr>
              <a:t>Frequency shift of CMOS ring oscillator vs. oscillator base frequency and supply voltage</a:t>
            </a:r>
            <a:endParaRPr lang="en-US" sz="2800" b="1" dirty="0"/>
          </a:p>
        </p:txBody>
      </p:sp>
      <p:sp>
        <p:nvSpPr>
          <p:cNvPr id="3" name="Slide Number Placeholder 2">
            <a:extLst>
              <a:ext uri="{FF2B5EF4-FFF2-40B4-BE49-F238E27FC236}">
                <a16:creationId xmlns:a16="http://schemas.microsoft.com/office/drawing/2014/main" id="{A80A8D12-A0FA-4BB3-8FFB-4A789C8378C8}"/>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17</a:t>
            </a:fld>
            <a:endParaRPr lang="en-US" dirty="0"/>
          </a:p>
        </p:txBody>
      </p:sp>
      <p:pic>
        <p:nvPicPr>
          <p:cNvPr id="4" name="Picture 3">
            <a:extLst>
              <a:ext uri="{FF2B5EF4-FFF2-40B4-BE49-F238E27FC236}">
                <a16:creationId xmlns:a16="http://schemas.microsoft.com/office/drawing/2014/main" id="{B250484D-5DC3-4B7B-9703-FD4CC56E0AF2}"/>
              </a:ext>
            </a:extLst>
          </p:cNvPr>
          <p:cNvPicPr>
            <a:picLocks noChangeAspect="1"/>
          </p:cNvPicPr>
          <p:nvPr/>
        </p:nvPicPr>
        <p:blipFill>
          <a:blip r:embed="rId2"/>
          <a:stretch>
            <a:fillRect/>
          </a:stretch>
        </p:blipFill>
        <p:spPr>
          <a:xfrm>
            <a:off x="0" y="2547215"/>
            <a:ext cx="9154996" cy="3472585"/>
          </a:xfrm>
          <a:prstGeom prst="rect">
            <a:avLst/>
          </a:prstGeom>
        </p:spPr>
      </p:pic>
      <p:sp>
        <p:nvSpPr>
          <p:cNvPr id="5" name="Rectangle 4">
            <a:extLst>
              <a:ext uri="{FF2B5EF4-FFF2-40B4-BE49-F238E27FC236}">
                <a16:creationId xmlns:a16="http://schemas.microsoft.com/office/drawing/2014/main" id="{073A266F-311C-41C2-9784-7BB92A833960}"/>
              </a:ext>
            </a:extLst>
          </p:cNvPr>
          <p:cNvSpPr/>
          <p:nvPr/>
        </p:nvSpPr>
        <p:spPr>
          <a:xfrm>
            <a:off x="250934" y="6085734"/>
            <a:ext cx="8763000" cy="523220"/>
          </a:xfrm>
          <a:prstGeom prst="rect">
            <a:avLst/>
          </a:prstGeom>
        </p:spPr>
        <p:txBody>
          <a:bodyPr wrap="square">
            <a:spAutoFit/>
          </a:bodyPr>
          <a:lstStyle/>
          <a:p>
            <a:pPr marL="0" marR="0" algn="just">
              <a:spcBef>
                <a:spcPts val="0"/>
              </a:spcBef>
              <a:spcAft>
                <a:spcPts val="0"/>
              </a:spcAft>
            </a:pPr>
            <a:r>
              <a:rPr lang="en-US" sz="1400" dirty="0">
                <a:latin typeface="Cambria" panose="02040503050406030204" pitchFamily="18" charset="0"/>
                <a:ea typeface="Cambria" panose="02040503050406030204" pitchFamily="18" charset="0"/>
                <a:cs typeface="Cambria" panose="02040503050406030204" pitchFamily="18" charset="0"/>
              </a:rPr>
              <a:t>From </a:t>
            </a:r>
            <a:r>
              <a:rPr lang="en-US" sz="1400" dirty="0">
                <a:latin typeface="Times New Roman" panose="02020603050405020304" pitchFamily="18" charset="0"/>
                <a:ea typeface="Cambria" panose="02040503050406030204" pitchFamily="18" charset="0"/>
                <a:cs typeface="Cambria" panose="02040503050406030204" pitchFamily="18" charset="0"/>
              </a:rPr>
              <a:t>M. Shur. THz Sensing Technology, Special issue of the International Journal of High-Speed Electronics, and System sand A. hardcover book, Vol. 24, Nos. 1 &amp; 2 (2015), DOI: 10.1142/S0129156415500020</a:t>
            </a:r>
            <a:endParaRPr lang="en-US" sz="105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Rectangle 5">
            <a:extLst>
              <a:ext uri="{FF2B5EF4-FFF2-40B4-BE49-F238E27FC236}">
                <a16:creationId xmlns:a16="http://schemas.microsoft.com/office/drawing/2014/main" id="{1EB5CBE7-7196-4EA1-BDD2-14C0B56D3989}"/>
              </a:ext>
            </a:extLst>
          </p:cNvPr>
          <p:cNvSpPr/>
          <p:nvPr/>
        </p:nvSpPr>
        <p:spPr>
          <a:xfrm>
            <a:off x="1905000" y="1479912"/>
            <a:ext cx="5791200" cy="954107"/>
          </a:xfrm>
          <a:prstGeom prst="rect">
            <a:avLst/>
          </a:prstGeom>
        </p:spPr>
        <p:txBody>
          <a:bodyPr wrap="square">
            <a:spAutoFit/>
          </a:bodyPr>
          <a:lstStyle/>
          <a:p>
            <a:r>
              <a:rPr lang="en-US" dirty="0">
                <a:latin typeface="Cambria" panose="02040503050406030204" pitchFamily="18" charset="0"/>
                <a:ea typeface="Cambria" panose="02040503050406030204" pitchFamily="18" charset="0"/>
                <a:cs typeface="Cambria" panose="02040503050406030204" pitchFamily="18" charset="0"/>
              </a:rPr>
              <a:t>Incident 1.5 mW , 0.2 THz beam focused to 1.5 mm spot diameter</a:t>
            </a:r>
            <a:endParaRPr lang="en-US" dirty="0"/>
          </a:p>
        </p:txBody>
      </p:sp>
    </p:spTree>
    <p:extLst>
      <p:ext uri="{BB962C8B-B14F-4D97-AF65-F5344CB8AC3E}">
        <p14:creationId xmlns:p14="http://schemas.microsoft.com/office/powerpoint/2010/main" val="9723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838200"/>
          </a:xfrm>
        </p:spPr>
        <p:txBody>
          <a:bodyPr>
            <a:normAutofit fontScale="90000"/>
          </a:bodyPr>
          <a:lstStyle/>
          <a:p>
            <a:pPr algn="ctr"/>
            <a:r>
              <a:rPr lang="en-US" sz="2400" b="1" dirty="0">
                <a:solidFill>
                  <a:srgbClr val="C00000"/>
                </a:solidFill>
              </a:rPr>
              <a:t>Polarization, temperature, bias,  intensities dependencies, and space   scans  of THz response form parts of the fault  signatures</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3200400" cy="1981200"/>
          </a:xfrm>
          <a:prstGeom prst="rect">
            <a:avLst/>
          </a:prstGeom>
          <a:noFill/>
        </p:spPr>
      </p:pic>
      <p:pic>
        <p:nvPicPr>
          <p:cNvPr id="9" name="Picture 8">
            <a:extLst>
              <a:ext uri="{FF2B5EF4-FFF2-40B4-BE49-F238E27FC236}">
                <a16:creationId xmlns:a16="http://schemas.microsoft.com/office/drawing/2014/main" id="{4B08280E-3A1F-4BBE-A7EC-2804DDA9868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99618" y="1883585"/>
            <a:ext cx="2641600" cy="2084070"/>
          </a:xfrm>
          <a:prstGeom prst="rect">
            <a:avLst/>
          </a:prstGeom>
          <a:noFill/>
          <a:ln>
            <a:noFill/>
          </a:ln>
        </p:spPr>
      </p:pic>
      <p:pic>
        <p:nvPicPr>
          <p:cNvPr id="10" name="Picture 9">
            <a:extLst>
              <a:ext uri="{FF2B5EF4-FFF2-40B4-BE49-F238E27FC236}">
                <a16:creationId xmlns:a16="http://schemas.microsoft.com/office/drawing/2014/main" id="{DC416958-BC3C-4E8B-BD92-3FCE266C6F3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600200"/>
            <a:ext cx="2697353" cy="2209800"/>
          </a:xfrm>
          <a:prstGeom prst="rect">
            <a:avLst/>
          </a:prstGeom>
          <a:noFill/>
        </p:spPr>
      </p:pic>
      <p:pic>
        <p:nvPicPr>
          <p:cNvPr id="11" name="Picture 10">
            <a:extLst>
              <a:ext uri="{FF2B5EF4-FFF2-40B4-BE49-F238E27FC236}">
                <a16:creationId xmlns:a16="http://schemas.microsoft.com/office/drawing/2014/main" id="{D9E1E3E6-737C-4111-AF92-2B459C6F87FB}"/>
              </a:ext>
            </a:extLst>
          </p:cNvPr>
          <p:cNvPicPr/>
          <p:nvPr/>
        </p:nvPicPr>
        <p:blipFill>
          <a:blip r:embed="rId5"/>
          <a:stretch>
            <a:fillRect/>
          </a:stretch>
        </p:blipFill>
        <p:spPr>
          <a:xfrm>
            <a:off x="457200" y="4343400"/>
            <a:ext cx="2961005" cy="2128520"/>
          </a:xfrm>
          <a:prstGeom prst="rect">
            <a:avLst/>
          </a:prstGeom>
        </p:spPr>
      </p:pic>
      <p:pic>
        <p:nvPicPr>
          <p:cNvPr id="12" name="Picture 11">
            <a:extLst>
              <a:ext uri="{FF2B5EF4-FFF2-40B4-BE49-F238E27FC236}">
                <a16:creationId xmlns:a16="http://schemas.microsoft.com/office/drawing/2014/main" id="{0ED1E808-8E2C-41F6-829D-F929BF112476}"/>
              </a:ext>
            </a:extLst>
          </p:cNvPr>
          <p:cNvPicPr/>
          <p:nvPr/>
        </p:nvPicPr>
        <p:blipFill>
          <a:blip r:embed="rId6"/>
          <a:stretch>
            <a:fillRect/>
          </a:stretch>
        </p:blipFill>
        <p:spPr>
          <a:xfrm>
            <a:off x="3903027" y="4501515"/>
            <a:ext cx="4538345" cy="1812290"/>
          </a:xfrm>
          <a:prstGeom prst="rect">
            <a:avLst/>
          </a:prstGeom>
        </p:spPr>
      </p:pic>
      <p:sp>
        <p:nvSpPr>
          <p:cNvPr id="3" name="Rectangle 2">
            <a:extLst>
              <a:ext uri="{FF2B5EF4-FFF2-40B4-BE49-F238E27FC236}">
                <a16:creationId xmlns:a16="http://schemas.microsoft.com/office/drawing/2014/main" id="{6968A8E1-FEE6-4A79-BE7C-80DF34F5FA55}"/>
              </a:ext>
            </a:extLst>
          </p:cNvPr>
          <p:cNvSpPr/>
          <p:nvPr/>
        </p:nvSpPr>
        <p:spPr>
          <a:xfrm>
            <a:off x="2925797" y="3973040"/>
            <a:ext cx="2390398" cy="523220"/>
          </a:xfrm>
          <a:prstGeom prst="rect">
            <a:avLst/>
          </a:prstGeom>
        </p:spPr>
        <p:txBody>
          <a:bodyPr wrap="none">
            <a:spAutoFit/>
          </a:bodyPr>
          <a:lstStyle/>
          <a:p>
            <a:r>
              <a:rPr lang="en-US" dirty="0">
                <a:solidFill>
                  <a:srgbClr val="C00000"/>
                </a:solidFill>
              </a:rPr>
              <a:t>Space   scan</a:t>
            </a:r>
            <a:endParaRPr lang="en-US" dirty="0"/>
          </a:p>
        </p:txBody>
      </p:sp>
      <p:sp>
        <p:nvSpPr>
          <p:cNvPr id="13" name="Rectangle 12">
            <a:extLst>
              <a:ext uri="{FF2B5EF4-FFF2-40B4-BE49-F238E27FC236}">
                <a16:creationId xmlns:a16="http://schemas.microsoft.com/office/drawing/2014/main" id="{313CF66E-A1C0-4939-9849-1335FC9DF071}"/>
              </a:ext>
            </a:extLst>
          </p:cNvPr>
          <p:cNvSpPr/>
          <p:nvPr/>
        </p:nvSpPr>
        <p:spPr>
          <a:xfrm>
            <a:off x="581308" y="1881417"/>
            <a:ext cx="2342308" cy="523220"/>
          </a:xfrm>
          <a:prstGeom prst="rect">
            <a:avLst/>
          </a:prstGeom>
        </p:spPr>
        <p:txBody>
          <a:bodyPr wrap="none">
            <a:spAutoFit/>
          </a:bodyPr>
          <a:lstStyle/>
          <a:p>
            <a:r>
              <a:rPr lang="en-US" dirty="0">
                <a:solidFill>
                  <a:srgbClr val="C00000"/>
                </a:solidFill>
              </a:rPr>
              <a:t>Polarization</a:t>
            </a:r>
            <a:endParaRPr lang="en-US" dirty="0"/>
          </a:p>
        </p:txBody>
      </p:sp>
      <p:sp>
        <p:nvSpPr>
          <p:cNvPr id="14" name="Rectangle 13">
            <a:extLst>
              <a:ext uri="{FF2B5EF4-FFF2-40B4-BE49-F238E27FC236}">
                <a16:creationId xmlns:a16="http://schemas.microsoft.com/office/drawing/2014/main" id="{262D73CF-224C-443E-9336-9D158C3649A8}"/>
              </a:ext>
            </a:extLst>
          </p:cNvPr>
          <p:cNvSpPr/>
          <p:nvPr/>
        </p:nvSpPr>
        <p:spPr>
          <a:xfrm>
            <a:off x="3773705" y="1719590"/>
            <a:ext cx="2517036" cy="523220"/>
          </a:xfrm>
          <a:prstGeom prst="rect">
            <a:avLst/>
          </a:prstGeom>
        </p:spPr>
        <p:txBody>
          <a:bodyPr wrap="none">
            <a:spAutoFit/>
          </a:bodyPr>
          <a:lstStyle/>
          <a:p>
            <a:r>
              <a:rPr lang="en-US" dirty="0">
                <a:solidFill>
                  <a:srgbClr val="C00000"/>
                </a:solidFill>
              </a:rPr>
              <a:t>Temperature</a:t>
            </a:r>
            <a:endParaRPr lang="en-US" dirty="0"/>
          </a:p>
        </p:txBody>
      </p:sp>
      <p:sp>
        <p:nvSpPr>
          <p:cNvPr id="15" name="Rectangle 14">
            <a:extLst>
              <a:ext uri="{FF2B5EF4-FFF2-40B4-BE49-F238E27FC236}">
                <a16:creationId xmlns:a16="http://schemas.microsoft.com/office/drawing/2014/main" id="{C74F04C8-71F1-4AF2-8A14-6B378AD4B4EB}"/>
              </a:ext>
            </a:extLst>
          </p:cNvPr>
          <p:cNvSpPr/>
          <p:nvPr/>
        </p:nvSpPr>
        <p:spPr>
          <a:xfrm>
            <a:off x="6809209" y="2143027"/>
            <a:ext cx="939681" cy="523220"/>
          </a:xfrm>
          <a:prstGeom prst="rect">
            <a:avLst/>
          </a:prstGeom>
        </p:spPr>
        <p:txBody>
          <a:bodyPr wrap="none">
            <a:spAutoFit/>
          </a:bodyPr>
          <a:lstStyle/>
          <a:p>
            <a:r>
              <a:rPr lang="en-US" dirty="0">
                <a:solidFill>
                  <a:srgbClr val="C00000"/>
                </a:solidFill>
              </a:rPr>
              <a:t>Bias</a:t>
            </a:r>
            <a:endParaRPr lang="en-US" dirty="0"/>
          </a:p>
        </p:txBody>
      </p:sp>
      <p:sp>
        <p:nvSpPr>
          <p:cNvPr id="4" name="Slide Number Placeholder 3">
            <a:extLst>
              <a:ext uri="{FF2B5EF4-FFF2-40B4-BE49-F238E27FC236}">
                <a16:creationId xmlns:a16="http://schemas.microsoft.com/office/drawing/2014/main" id="{0DA5A095-4463-4690-97A8-48F363514D54}"/>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18</a:t>
            </a:fld>
            <a:endParaRPr lang="en-US" dirty="0"/>
          </a:p>
        </p:txBody>
      </p:sp>
    </p:spTree>
    <p:extLst>
      <p:ext uri="{BB962C8B-B14F-4D97-AF65-F5344CB8AC3E}">
        <p14:creationId xmlns:p14="http://schemas.microsoft.com/office/powerpoint/2010/main" val="2659433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E4EC-7C17-4710-A1AF-0340A9BE0633}"/>
              </a:ext>
            </a:extLst>
          </p:cNvPr>
          <p:cNvSpPr>
            <a:spLocks noGrp="1"/>
          </p:cNvSpPr>
          <p:nvPr>
            <p:ph type="title"/>
          </p:nvPr>
        </p:nvSpPr>
        <p:spPr/>
        <p:txBody>
          <a:bodyPr/>
          <a:lstStyle/>
          <a:p>
            <a:r>
              <a:rPr lang="en-US" b="1" dirty="0">
                <a:solidFill>
                  <a:srgbClr val="990000"/>
                </a:solidFill>
              </a:rPr>
              <a:t>Intensity dependence</a:t>
            </a:r>
          </a:p>
        </p:txBody>
      </p:sp>
      <p:sp>
        <p:nvSpPr>
          <p:cNvPr id="3" name="Slide Number Placeholder 2">
            <a:extLst>
              <a:ext uri="{FF2B5EF4-FFF2-40B4-BE49-F238E27FC236}">
                <a16:creationId xmlns:a16="http://schemas.microsoft.com/office/drawing/2014/main" id="{3C9C5B6D-93E2-4F18-8DAF-E7C2F15DCB62}"/>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19</a:t>
            </a:fld>
            <a:endParaRPr lang="en-US" dirty="0"/>
          </a:p>
        </p:txBody>
      </p:sp>
      <p:pic>
        <p:nvPicPr>
          <p:cNvPr id="4" name="Picture 3">
            <a:extLst>
              <a:ext uri="{FF2B5EF4-FFF2-40B4-BE49-F238E27FC236}">
                <a16:creationId xmlns:a16="http://schemas.microsoft.com/office/drawing/2014/main" id="{54ACF2E1-CEF5-441C-A9B1-2C936E2185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4419600" cy="4148346"/>
          </a:xfrm>
          <a:prstGeom prst="rect">
            <a:avLst/>
          </a:prstGeom>
          <a:noFill/>
        </p:spPr>
      </p:pic>
      <p:sp>
        <p:nvSpPr>
          <p:cNvPr id="5" name="Rectangle 4">
            <a:extLst>
              <a:ext uri="{FF2B5EF4-FFF2-40B4-BE49-F238E27FC236}">
                <a16:creationId xmlns:a16="http://schemas.microsoft.com/office/drawing/2014/main" id="{2EAB7B67-0A4F-408F-8E1D-0841633788C6}"/>
              </a:ext>
            </a:extLst>
          </p:cNvPr>
          <p:cNvSpPr/>
          <p:nvPr/>
        </p:nvSpPr>
        <p:spPr>
          <a:xfrm>
            <a:off x="906145" y="5900946"/>
            <a:ext cx="7560310" cy="584775"/>
          </a:xfrm>
          <a:prstGeom prst="rect">
            <a:avLst/>
          </a:prstGeom>
        </p:spPr>
        <p:txBody>
          <a:bodyPr wrap="square">
            <a:spAutoFit/>
          </a:bodyPr>
          <a:lstStyle/>
          <a:p>
            <a:pPr marL="0" marR="0">
              <a:spcBef>
                <a:spcPts val="0"/>
              </a:spcBef>
              <a:spcAft>
                <a:spcPts val="0"/>
              </a:spcAft>
            </a:pPr>
            <a:r>
              <a:rPr lang="en-US" sz="1600" dirty="0">
                <a:latin typeface="Times New Roman" panose="02020603050405020304" pitchFamily="18" charset="0"/>
                <a:ea typeface="Calibri" panose="020F0502020204030204" pitchFamily="34" charset="0"/>
                <a:cs typeface="Cambria" panose="02040503050406030204" pitchFamily="18" charset="0"/>
              </a:rPr>
              <a:t>Gutin A., Kachorovskii V., Muraviev A., and Shur M., "Plasmonic terahertz detector response at high intensities," Journal of Applied Physics, 112, 014508-5 ( 2012)</a:t>
            </a:r>
            <a:endParaRPr lang="en-US" sz="1400" dirty="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7551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Outline</a:t>
            </a:r>
          </a:p>
        </p:txBody>
      </p:sp>
      <p:sp>
        <p:nvSpPr>
          <p:cNvPr id="3" name="Slide Number Placeholder 2"/>
          <p:cNvSpPr>
            <a:spLocks noGrp="1"/>
          </p:cNvSpPr>
          <p:nvPr>
            <p:ph type="sldNum" sz="quarter" idx="12"/>
          </p:nvPr>
        </p:nvSpPr>
        <p:spPr/>
        <p:txBody>
          <a:bodyPr>
            <a:normAutofit fontScale="85000" lnSpcReduction="20000"/>
          </a:bodyPr>
          <a:lstStyle/>
          <a:p>
            <a:fld id="{6F42FDE4-A7DD-41A7-A0A6-9B649FB43336}" type="slidenum">
              <a:rPr kumimoji="0" lang="en-US" smtClean="0"/>
              <a:pPr/>
              <a:t>2</a:t>
            </a:fld>
            <a:endParaRPr lang="en-US" dirty="0"/>
          </a:p>
        </p:txBody>
      </p:sp>
      <p:sp>
        <p:nvSpPr>
          <p:cNvPr id="4" name="Content Placeholder 3"/>
          <p:cNvSpPr>
            <a:spLocks noGrp="1"/>
          </p:cNvSpPr>
          <p:nvPr>
            <p:ph sz="quarter" idx="1"/>
          </p:nvPr>
        </p:nvSpPr>
        <p:spPr>
          <a:xfrm>
            <a:off x="596151" y="1981200"/>
            <a:ext cx="8153400" cy="4495800"/>
          </a:xfrm>
        </p:spPr>
        <p:txBody>
          <a:bodyPr>
            <a:normAutofit/>
          </a:bodyPr>
          <a:lstStyle/>
          <a:p>
            <a:r>
              <a:rPr lang="en-US" sz="3200" b="1" dirty="0"/>
              <a:t>Motivation</a:t>
            </a:r>
          </a:p>
          <a:p>
            <a:r>
              <a:rPr lang="en-US" sz="3200" b="1" dirty="0"/>
              <a:t>THz plasmonics for testing Si MOSFETs and VLSI</a:t>
            </a:r>
          </a:p>
          <a:p>
            <a:r>
              <a:rPr lang="en-US" sz="3200" b="1" dirty="0"/>
              <a:t>Defect THz signatures</a:t>
            </a:r>
          </a:p>
          <a:p>
            <a:r>
              <a:rPr lang="en-US" sz="3200" b="1" dirty="0"/>
              <a:t>Future work</a:t>
            </a:r>
          </a:p>
          <a:p>
            <a:r>
              <a:rPr lang="en-US" sz="3200" b="1" dirty="0"/>
              <a:t>Conclusions</a:t>
            </a:r>
          </a:p>
        </p:txBody>
      </p:sp>
    </p:spTree>
    <p:extLst>
      <p:ext uri="{BB962C8B-B14F-4D97-AF65-F5344CB8AC3E}">
        <p14:creationId xmlns:p14="http://schemas.microsoft.com/office/powerpoint/2010/main" val="658186012"/>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4E4C-7E44-4AA3-9D3E-5B2A62ECF4A9}"/>
              </a:ext>
            </a:extLst>
          </p:cNvPr>
          <p:cNvSpPr>
            <a:spLocks noGrp="1"/>
          </p:cNvSpPr>
          <p:nvPr>
            <p:ph type="title"/>
          </p:nvPr>
        </p:nvSpPr>
        <p:spPr/>
        <p:txBody>
          <a:bodyPr/>
          <a:lstStyle/>
          <a:p>
            <a:r>
              <a:rPr lang="en-US" b="1" dirty="0">
                <a:solidFill>
                  <a:srgbClr val="990000"/>
                </a:solidFill>
              </a:rPr>
              <a:t>Future work</a:t>
            </a:r>
          </a:p>
        </p:txBody>
      </p:sp>
      <p:sp>
        <p:nvSpPr>
          <p:cNvPr id="3" name="Slide Number Placeholder 2">
            <a:extLst>
              <a:ext uri="{FF2B5EF4-FFF2-40B4-BE49-F238E27FC236}">
                <a16:creationId xmlns:a16="http://schemas.microsoft.com/office/drawing/2014/main" id="{5A6CB366-D4C2-49C6-A906-8C3B4D1CF770}"/>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20</a:t>
            </a:fld>
            <a:endParaRPr lang="en-US" dirty="0"/>
          </a:p>
        </p:txBody>
      </p:sp>
      <p:sp>
        <p:nvSpPr>
          <p:cNvPr id="4" name="TextBox 3">
            <a:extLst>
              <a:ext uri="{FF2B5EF4-FFF2-40B4-BE49-F238E27FC236}">
                <a16:creationId xmlns:a16="http://schemas.microsoft.com/office/drawing/2014/main" id="{8AF0393B-66EB-4A31-A3F3-8CEFEA09E1D7}"/>
              </a:ext>
            </a:extLst>
          </p:cNvPr>
          <p:cNvSpPr txBox="1"/>
          <p:nvPr/>
        </p:nvSpPr>
        <p:spPr>
          <a:xfrm flipH="1">
            <a:off x="511629" y="2209800"/>
            <a:ext cx="7620000" cy="3785652"/>
          </a:xfrm>
          <a:prstGeom prst="rect">
            <a:avLst/>
          </a:prstGeom>
          <a:noFill/>
        </p:spPr>
        <p:txBody>
          <a:bodyPr wrap="square" rtlCol="0">
            <a:spAutoFit/>
          </a:bodyPr>
          <a:lstStyle/>
          <a:p>
            <a:r>
              <a:rPr lang="en-US" sz="2400" dirty="0"/>
              <a:t>Signature identification at the model validation stage</a:t>
            </a:r>
          </a:p>
          <a:p>
            <a:r>
              <a:rPr lang="en-US" sz="2400" dirty="0"/>
              <a:t>Signature identification during reverse engineering</a:t>
            </a:r>
          </a:p>
          <a:p>
            <a:r>
              <a:rPr lang="en-US" sz="2400" dirty="0"/>
              <a:t>Reliability/lifetime prediction</a:t>
            </a:r>
          </a:p>
          <a:p>
            <a:r>
              <a:rPr lang="en-US" sz="2400" dirty="0"/>
              <a:t>Hardware  (cyber) security – faked versus genuine parts</a:t>
            </a:r>
          </a:p>
          <a:p>
            <a:r>
              <a:rPr lang="en-US" sz="2400" dirty="0"/>
              <a:t>Cyber defense applications</a:t>
            </a:r>
          </a:p>
        </p:txBody>
      </p:sp>
    </p:spTree>
    <p:extLst>
      <p:ext uri="{BB962C8B-B14F-4D97-AF65-F5344CB8AC3E}">
        <p14:creationId xmlns:p14="http://schemas.microsoft.com/office/powerpoint/2010/main" val="542810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4692"/>
            <a:ext cx="6938945" cy="838200"/>
          </a:xfrm>
        </p:spPr>
        <p:txBody>
          <a:bodyPr>
            <a:normAutofit/>
          </a:bodyPr>
          <a:lstStyle/>
          <a:p>
            <a:r>
              <a:rPr lang="en-US" sz="3200" b="1" dirty="0">
                <a:solidFill>
                  <a:srgbClr val="990000"/>
                </a:solidFill>
              </a:rPr>
              <a:t>CONCLUSIONS</a:t>
            </a:r>
          </a:p>
        </p:txBody>
      </p:sp>
      <p:sp>
        <p:nvSpPr>
          <p:cNvPr id="3" name="TextBox 2"/>
          <p:cNvSpPr txBox="1"/>
          <p:nvPr/>
        </p:nvSpPr>
        <p:spPr>
          <a:xfrm>
            <a:off x="266700" y="1676400"/>
            <a:ext cx="8382000" cy="5478423"/>
          </a:xfrm>
          <a:prstGeom prst="rect">
            <a:avLst/>
          </a:prstGeom>
          <a:noFill/>
        </p:spPr>
        <p:txBody>
          <a:bodyPr wrap="square" rtlCol="0">
            <a:spAutoFit/>
          </a:bodyPr>
          <a:lstStyle/>
          <a:p>
            <a:pPr marL="342900" indent="-342900">
              <a:spcBef>
                <a:spcPts val="300"/>
              </a:spcBef>
              <a:buFont typeface="Arial"/>
              <a:buChar char="•"/>
            </a:pPr>
            <a:r>
              <a:rPr lang="en-US" sz="2400" b="1" dirty="0"/>
              <a:t>THz radiation effectively couples to FET (including Si CMOS)</a:t>
            </a:r>
          </a:p>
          <a:p>
            <a:pPr marL="342900" indent="-342900">
              <a:spcBef>
                <a:spcPts val="300"/>
              </a:spcBef>
              <a:buFont typeface="Arial"/>
              <a:buChar char="•"/>
            </a:pPr>
            <a:r>
              <a:rPr lang="en-US" sz="2400" b="1" dirty="0"/>
              <a:t>At low THz intensities, the response is proportional to the THz intensity</a:t>
            </a:r>
          </a:p>
          <a:p>
            <a:pPr marL="342900" indent="-342900">
              <a:spcBef>
                <a:spcPts val="300"/>
              </a:spcBef>
              <a:buFont typeface="Arial"/>
              <a:buChar char="•"/>
            </a:pPr>
            <a:r>
              <a:rPr lang="en-US" sz="2400" b="1" dirty="0"/>
              <a:t>THz response detects difference in</a:t>
            </a:r>
          </a:p>
          <a:p>
            <a:pPr marL="800100" lvl="1" indent="-342900">
              <a:spcBef>
                <a:spcPts val="300"/>
              </a:spcBef>
              <a:buFont typeface="Arial"/>
              <a:buChar char="•"/>
            </a:pPr>
            <a:r>
              <a:rPr lang="en-US" sz="2400" b="1" dirty="0"/>
              <a:t>Gate leakage</a:t>
            </a:r>
          </a:p>
          <a:p>
            <a:pPr marL="800100" lvl="1" indent="-342900">
              <a:spcBef>
                <a:spcPts val="300"/>
              </a:spcBef>
              <a:buFont typeface="Arial"/>
              <a:buChar char="•"/>
            </a:pPr>
            <a:r>
              <a:rPr lang="en-US" sz="2400" b="1" dirty="0"/>
              <a:t>Mobility</a:t>
            </a:r>
          </a:p>
          <a:p>
            <a:pPr marL="800100" lvl="1" indent="-342900">
              <a:spcBef>
                <a:spcPts val="300"/>
              </a:spcBef>
              <a:buFont typeface="Arial"/>
              <a:buChar char="•"/>
            </a:pPr>
            <a:r>
              <a:rPr lang="en-US" sz="2400" b="1" dirty="0"/>
              <a:t>Threshold voltage</a:t>
            </a:r>
          </a:p>
          <a:p>
            <a:pPr marL="342900" indent="-342900">
              <a:spcBef>
                <a:spcPts val="300"/>
              </a:spcBef>
              <a:buFont typeface="Arial"/>
              <a:buChar char="•"/>
            </a:pPr>
            <a:r>
              <a:rPr lang="en-US" sz="2400" b="1" dirty="0"/>
              <a:t>THz response detects faults under bias</a:t>
            </a:r>
          </a:p>
          <a:p>
            <a:pPr marL="342900" indent="-342900">
              <a:spcBef>
                <a:spcPts val="300"/>
              </a:spcBef>
              <a:buFont typeface="Arial"/>
              <a:buChar char="•"/>
            </a:pPr>
            <a:r>
              <a:rPr lang="en-US" sz="2400" b="1" dirty="0"/>
              <a:t>Nanometer scale resolution</a:t>
            </a:r>
          </a:p>
          <a:p>
            <a:pPr marL="342900" indent="-342900">
              <a:spcBef>
                <a:spcPts val="300"/>
              </a:spcBef>
              <a:buFont typeface="Arial"/>
              <a:buChar char="•"/>
            </a:pPr>
            <a:r>
              <a:rPr lang="en-US" sz="2400" b="1" dirty="0"/>
              <a:t>Scanning a VLSI chip allows for generating a large number of test vectors</a:t>
            </a:r>
          </a:p>
          <a:p>
            <a:endParaRPr lang="en-US" dirty="0"/>
          </a:p>
        </p:txBody>
      </p:sp>
      <p:sp>
        <p:nvSpPr>
          <p:cNvPr id="6" name="Slide Number Placeholder 5">
            <a:extLst>
              <a:ext uri="{FF2B5EF4-FFF2-40B4-BE49-F238E27FC236}">
                <a16:creationId xmlns:a16="http://schemas.microsoft.com/office/drawing/2014/main" id="{DAA72FC3-BBA2-41FE-AD17-FBA7A0402511}"/>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21</a:t>
            </a:fld>
            <a:endParaRPr lang="en-US" dirty="0"/>
          </a:p>
        </p:txBody>
      </p:sp>
    </p:spTree>
    <p:extLst>
      <p:ext uri="{BB962C8B-B14F-4D97-AF65-F5344CB8AC3E}">
        <p14:creationId xmlns:p14="http://schemas.microsoft.com/office/powerpoint/2010/main" val="330662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B1F9-48CA-4834-94FF-48B836D29895}"/>
              </a:ext>
            </a:extLst>
          </p:cNvPr>
          <p:cNvSpPr>
            <a:spLocks noGrp="1"/>
          </p:cNvSpPr>
          <p:nvPr>
            <p:ph type="title"/>
          </p:nvPr>
        </p:nvSpPr>
        <p:spPr/>
        <p:txBody>
          <a:bodyPr/>
          <a:lstStyle/>
          <a:p>
            <a:r>
              <a:rPr lang="en-US" b="1" dirty="0">
                <a:solidFill>
                  <a:srgbClr val="990000"/>
                </a:solidFill>
              </a:rPr>
              <a:t>Number of transistors on chip</a:t>
            </a:r>
          </a:p>
        </p:txBody>
      </p:sp>
      <p:sp>
        <p:nvSpPr>
          <p:cNvPr id="3" name="Slide Number Placeholder 2">
            <a:extLst>
              <a:ext uri="{FF2B5EF4-FFF2-40B4-BE49-F238E27FC236}">
                <a16:creationId xmlns:a16="http://schemas.microsoft.com/office/drawing/2014/main" id="{E8EFD0FE-ACB9-4AF2-9A91-76E8F6E6AAA1}"/>
              </a:ext>
            </a:extLst>
          </p:cNvPr>
          <p:cNvSpPr>
            <a:spLocks noGrp="1"/>
          </p:cNvSpPr>
          <p:nvPr>
            <p:ph type="sldNum" sz="quarter" idx="12"/>
          </p:nvPr>
        </p:nvSpPr>
        <p:spPr/>
        <p:txBody>
          <a:bodyPr>
            <a:normAutofit fontScale="85000" lnSpcReduction="20000"/>
          </a:bodyPr>
          <a:lstStyle/>
          <a:p>
            <a:fld id="{6F42FDE4-A7DD-41A7-A0A6-9B649FB43336}" type="slidenum">
              <a:rPr kumimoji="0" lang="en-US" smtClean="0"/>
              <a:pPr/>
              <a:t>3</a:t>
            </a:fld>
            <a:endParaRPr lang="en-US" dirty="0"/>
          </a:p>
        </p:txBody>
      </p:sp>
      <p:pic>
        <p:nvPicPr>
          <p:cNvPr id="7" name="Picture 6">
            <a:extLst>
              <a:ext uri="{FF2B5EF4-FFF2-40B4-BE49-F238E27FC236}">
                <a16:creationId xmlns:a16="http://schemas.microsoft.com/office/drawing/2014/main" id="{64256E1D-5B6A-466F-8A13-640511B4D67B}"/>
              </a:ext>
            </a:extLst>
          </p:cNvPr>
          <p:cNvPicPr>
            <a:picLocks noChangeAspect="1"/>
          </p:cNvPicPr>
          <p:nvPr/>
        </p:nvPicPr>
        <p:blipFill>
          <a:blip r:embed="rId2"/>
          <a:stretch>
            <a:fillRect/>
          </a:stretch>
        </p:blipFill>
        <p:spPr>
          <a:xfrm>
            <a:off x="612648" y="1676400"/>
            <a:ext cx="7449590" cy="5029902"/>
          </a:xfrm>
          <a:prstGeom prst="rect">
            <a:avLst/>
          </a:prstGeom>
        </p:spPr>
      </p:pic>
    </p:spTree>
    <p:extLst>
      <p:ext uri="{BB962C8B-B14F-4D97-AF65-F5344CB8AC3E}">
        <p14:creationId xmlns:p14="http://schemas.microsoft.com/office/powerpoint/2010/main" val="340629973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54C60-F4C4-4F35-B9A9-794EABBBDD7E}"/>
              </a:ext>
            </a:extLst>
          </p:cNvPr>
          <p:cNvSpPr>
            <a:spLocks noGrp="1"/>
          </p:cNvSpPr>
          <p:nvPr>
            <p:ph type="title"/>
          </p:nvPr>
        </p:nvSpPr>
        <p:spPr/>
        <p:txBody>
          <a:bodyPr/>
          <a:lstStyle/>
          <a:p>
            <a:r>
              <a:rPr lang="en-US" dirty="0"/>
              <a:t>VLSI layers: 14 layers</a:t>
            </a:r>
          </a:p>
        </p:txBody>
      </p:sp>
      <p:sp>
        <p:nvSpPr>
          <p:cNvPr id="3" name="Slide Number Placeholder 2">
            <a:extLst>
              <a:ext uri="{FF2B5EF4-FFF2-40B4-BE49-F238E27FC236}">
                <a16:creationId xmlns:a16="http://schemas.microsoft.com/office/drawing/2014/main" id="{34EC34B7-1D58-4B37-8FFE-58EA5048B90B}"/>
              </a:ext>
            </a:extLst>
          </p:cNvPr>
          <p:cNvSpPr>
            <a:spLocks noGrp="1"/>
          </p:cNvSpPr>
          <p:nvPr>
            <p:ph type="sldNum" sz="quarter" idx="12"/>
          </p:nvPr>
        </p:nvSpPr>
        <p:spPr/>
        <p:txBody>
          <a:bodyPr>
            <a:normAutofit fontScale="85000" lnSpcReduction="20000"/>
          </a:bodyPr>
          <a:lstStyle/>
          <a:p>
            <a:fld id="{6F42FDE4-A7DD-41A7-A0A6-9B649FB43336}" type="slidenum">
              <a:rPr kumimoji="0" lang="en-US" smtClean="0"/>
              <a:pPr/>
              <a:t>4</a:t>
            </a:fld>
            <a:endParaRPr lang="en-US" dirty="0"/>
          </a:p>
        </p:txBody>
      </p:sp>
      <p:pic>
        <p:nvPicPr>
          <p:cNvPr id="6" name="Picture 5">
            <a:extLst>
              <a:ext uri="{FF2B5EF4-FFF2-40B4-BE49-F238E27FC236}">
                <a16:creationId xmlns:a16="http://schemas.microsoft.com/office/drawing/2014/main" id="{7414100B-BBEC-481B-8934-FA7DB98909DE}"/>
              </a:ext>
            </a:extLst>
          </p:cNvPr>
          <p:cNvPicPr>
            <a:picLocks noChangeAspect="1"/>
          </p:cNvPicPr>
          <p:nvPr/>
        </p:nvPicPr>
        <p:blipFill>
          <a:blip r:embed="rId2"/>
          <a:stretch>
            <a:fillRect/>
          </a:stretch>
        </p:blipFill>
        <p:spPr>
          <a:xfrm>
            <a:off x="1066800" y="1516698"/>
            <a:ext cx="6906464" cy="2776538"/>
          </a:xfrm>
          <a:prstGeom prst="rect">
            <a:avLst/>
          </a:prstGeom>
        </p:spPr>
      </p:pic>
      <p:sp>
        <p:nvSpPr>
          <p:cNvPr id="7" name="Rectangle 6">
            <a:extLst>
              <a:ext uri="{FF2B5EF4-FFF2-40B4-BE49-F238E27FC236}">
                <a16:creationId xmlns:a16="http://schemas.microsoft.com/office/drawing/2014/main" id="{8FA0E42C-FD80-413D-A7EC-2ED201D5A582}"/>
              </a:ext>
            </a:extLst>
          </p:cNvPr>
          <p:cNvSpPr/>
          <p:nvPr/>
        </p:nvSpPr>
        <p:spPr>
          <a:xfrm>
            <a:off x="0" y="4330022"/>
            <a:ext cx="9144000" cy="1323439"/>
          </a:xfrm>
          <a:prstGeom prst="rect">
            <a:avLst/>
          </a:prstGeom>
        </p:spPr>
        <p:txBody>
          <a:bodyPr wrap="square">
            <a:spAutoFit/>
          </a:bodyPr>
          <a:lstStyle/>
          <a:p>
            <a:pPr algn="just"/>
            <a:r>
              <a:rPr lang="en-US" sz="2000" dirty="0">
                <a:solidFill>
                  <a:srgbClr val="666666"/>
                </a:solidFill>
                <a:latin typeface="Verdana" panose="020B0604030504040204" pitchFamily="34" charset="0"/>
              </a:rPr>
              <a:t>Cross-section SEM of three 150-nm 1.5V fully depleted SOI CMOS tiers showing oxide bonds and 3D via interconnects between circuit levels, including 3 transistor levels and 11 metal interconnect levels.</a:t>
            </a:r>
            <a:endParaRPr lang="en-US" sz="2000" dirty="0"/>
          </a:p>
        </p:txBody>
      </p:sp>
      <p:sp>
        <p:nvSpPr>
          <p:cNvPr id="8" name="Rectangle 7">
            <a:extLst>
              <a:ext uri="{FF2B5EF4-FFF2-40B4-BE49-F238E27FC236}">
                <a16:creationId xmlns:a16="http://schemas.microsoft.com/office/drawing/2014/main" id="{2D0ED50A-5B85-4849-99E9-EC00599EF92F}"/>
              </a:ext>
            </a:extLst>
          </p:cNvPr>
          <p:cNvSpPr/>
          <p:nvPr/>
        </p:nvSpPr>
        <p:spPr>
          <a:xfrm>
            <a:off x="976732" y="5690247"/>
            <a:ext cx="7086600" cy="830997"/>
          </a:xfrm>
          <a:prstGeom prst="rect">
            <a:avLst/>
          </a:prstGeom>
        </p:spPr>
        <p:txBody>
          <a:bodyPr wrap="square">
            <a:spAutoFit/>
          </a:bodyPr>
          <a:lstStyle/>
          <a:p>
            <a:r>
              <a:rPr lang="en-US" sz="1600" dirty="0"/>
              <a:t>Image from  https://www.ll.mit.edu/mission/electronics/qiin/cmos-technology/3d-integration-of-CMOS.html</a:t>
            </a:r>
          </a:p>
        </p:txBody>
      </p:sp>
    </p:spTree>
    <p:extLst>
      <p:ext uri="{BB962C8B-B14F-4D97-AF65-F5344CB8AC3E}">
        <p14:creationId xmlns:p14="http://schemas.microsoft.com/office/powerpoint/2010/main" val="154148515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6500" y="1608227"/>
            <a:ext cx="4419600" cy="5265539"/>
          </a:xfrm>
          <a:prstGeom prst="rect">
            <a:avLst/>
          </a:prstGeom>
        </p:spPr>
      </p:pic>
      <p:sp>
        <p:nvSpPr>
          <p:cNvPr id="3" name="Title 2"/>
          <p:cNvSpPr>
            <a:spLocks noGrp="1"/>
          </p:cNvSpPr>
          <p:nvPr>
            <p:ph type="title"/>
          </p:nvPr>
        </p:nvSpPr>
        <p:spPr/>
        <p:txBody>
          <a:bodyPr/>
          <a:lstStyle/>
          <a:p>
            <a:r>
              <a:rPr lang="en-US" sz="4000" b="1" dirty="0">
                <a:solidFill>
                  <a:srgbClr val="C00000"/>
                </a:solidFill>
              </a:rPr>
              <a:t>Complexity</a:t>
            </a:r>
          </a:p>
        </p:txBody>
      </p:sp>
      <p:sp>
        <p:nvSpPr>
          <p:cNvPr id="6" name="Slide Number Placeholder 5">
            <a:extLst>
              <a:ext uri="{FF2B5EF4-FFF2-40B4-BE49-F238E27FC236}">
                <a16:creationId xmlns:a16="http://schemas.microsoft.com/office/drawing/2014/main" id="{26A33AC1-BBC7-4195-A26F-9725E37A568B}"/>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5</a:t>
            </a:fld>
            <a:endParaRPr lang="en-US" dirty="0"/>
          </a:p>
        </p:txBody>
      </p:sp>
    </p:spTree>
    <p:extLst>
      <p:ext uri="{BB962C8B-B14F-4D97-AF65-F5344CB8AC3E}">
        <p14:creationId xmlns:p14="http://schemas.microsoft.com/office/powerpoint/2010/main" val="20495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D2EE-1277-4DE3-B834-AE01C1DE2C5C}"/>
              </a:ext>
            </a:extLst>
          </p:cNvPr>
          <p:cNvSpPr>
            <a:spLocks noGrp="1"/>
          </p:cNvSpPr>
          <p:nvPr>
            <p:ph type="title"/>
          </p:nvPr>
        </p:nvSpPr>
        <p:spPr/>
        <p:txBody>
          <a:bodyPr>
            <a:normAutofit fontScale="90000"/>
          </a:bodyPr>
          <a:lstStyle/>
          <a:p>
            <a:r>
              <a:rPr lang="en-US" altLang="en-US" b="1" dirty="0">
                <a:solidFill>
                  <a:srgbClr val="990000"/>
                </a:solidFill>
              </a:rPr>
              <a:t>Moore’s Law versus Inverse Moore’s Law</a:t>
            </a:r>
            <a:endParaRPr lang="en-US" dirty="0"/>
          </a:p>
        </p:txBody>
      </p:sp>
      <p:sp>
        <p:nvSpPr>
          <p:cNvPr id="3" name="Slide Number Placeholder 2">
            <a:extLst>
              <a:ext uri="{FF2B5EF4-FFF2-40B4-BE49-F238E27FC236}">
                <a16:creationId xmlns:a16="http://schemas.microsoft.com/office/drawing/2014/main" id="{9D21E281-B775-4E2F-8DA3-A71C2D6881DA}"/>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6</a:t>
            </a:fld>
            <a:endParaRPr lang="en-US" dirty="0"/>
          </a:p>
        </p:txBody>
      </p:sp>
      <p:sp>
        <p:nvSpPr>
          <p:cNvPr id="4" name="Text Box 6">
            <a:extLst>
              <a:ext uri="{FF2B5EF4-FFF2-40B4-BE49-F238E27FC236}">
                <a16:creationId xmlns:a16="http://schemas.microsoft.com/office/drawing/2014/main" id="{02AAB7DE-4760-45AF-B6C8-5AE59ACB3646}"/>
              </a:ext>
            </a:extLst>
          </p:cNvPr>
          <p:cNvSpPr txBox="1">
            <a:spLocks noChangeArrowheads="1"/>
          </p:cNvSpPr>
          <p:nvPr/>
        </p:nvSpPr>
        <p:spPr bwMode="auto">
          <a:xfrm>
            <a:off x="6596743" y="3246435"/>
            <a:ext cx="200247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dirty="0">
                <a:latin typeface="Comic Sans MS" panose="030F0702030302020204" pitchFamily="66" charset="0"/>
              </a:rPr>
              <a:t>Inverse</a:t>
            </a:r>
          </a:p>
          <a:p>
            <a:pPr algn="ctr"/>
            <a:r>
              <a:rPr lang="en-US" altLang="en-US" sz="2400" dirty="0">
                <a:latin typeface="Comic Sans MS" panose="030F0702030302020204" pitchFamily="66" charset="0"/>
              </a:rPr>
              <a:t>Moore’s Law</a:t>
            </a:r>
          </a:p>
        </p:txBody>
      </p:sp>
      <p:pic>
        <p:nvPicPr>
          <p:cNvPr id="5" name="Picture 8">
            <a:extLst>
              <a:ext uri="{FF2B5EF4-FFF2-40B4-BE49-F238E27FC236}">
                <a16:creationId xmlns:a16="http://schemas.microsoft.com/office/drawing/2014/main" id="{A4985F09-792F-4F72-AAEE-895A249C1B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85800" y="2474913"/>
            <a:ext cx="2730500" cy="3617913"/>
          </a:xfrm>
          <a:prstGeom prst="rect">
            <a:avLst/>
          </a:prstGeom>
          <a:noFill/>
          <a:ln/>
        </p:spPr>
      </p:pic>
      <p:pic>
        <p:nvPicPr>
          <p:cNvPr id="6" name="Picture 5">
            <a:extLst>
              <a:ext uri="{FF2B5EF4-FFF2-40B4-BE49-F238E27FC236}">
                <a16:creationId xmlns:a16="http://schemas.microsoft.com/office/drawing/2014/main" id="{1727A40B-DE79-484A-AB33-F636A410B0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495800" y="2590800"/>
            <a:ext cx="3462337" cy="3024188"/>
          </a:xfrm>
          <a:prstGeom prst="rect">
            <a:avLst/>
          </a:prstGeom>
          <a:noFill/>
          <a:ln/>
        </p:spPr>
      </p:pic>
      <p:cxnSp>
        <p:nvCxnSpPr>
          <p:cNvPr id="7" name="Straight Connector 6">
            <a:extLst>
              <a:ext uri="{FF2B5EF4-FFF2-40B4-BE49-F238E27FC236}">
                <a16:creationId xmlns:a16="http://schemas.microsoft.com/office/drawing/2014/main" id="{09EB8E9E-D221-46C1-A46C-83760A80ED56}"/>
              </a:ext>
            </a:extLst>
          </p:cNvPr>
          <p:cNvCxnSpPr>
            <a:cxnSpLocks/>
          </p:cNvCxnSpPr>
          <p:nvPr/>
        </p:nvCxnSpPr>
        <p:spPr>
          <a:xfrm flipV="1">
            <a:off x="5715000" y="2667000"/>
            <a:ext cx="1752600" cy="1676400"/>
          </a:xfrm>
          <a:prstGeom prst="line">
            <a:avLst/>
          </a:prstGeom>
          <a:ln w="762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06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92545"/>
            <a:ext cx="4951141" cy="3782703"/>
          </a:xfrm>
          <a:prstGeom prst="rect">
            <a:avLst/>
          </a:prstGeom>
        </p:spPr>
      </p:pic>
      <p:sp>
        <p:nvSpPr>
          <p:cNvPr id="6" name="TextBox 5"/>
          <p:cNvSpPr txBox="1"/>
          <p:nvPr/>
        </p:nvSpPr>
        <p:spPr>
          <a:xfrm>
            <a:off x="2099355" y="4966887"/>
            <a:ext cx="553457" cy="369332"/>
          </a:xfrm>
          <a:prstGeom prst="rect">
            <a:avLst/>
          </a:prstGeom>
          <a:noFill/>
        </p:spPr>
        <p:txBody>
          <a:bodyPr wrap="none" rtlCol="0">
            <a:spAutoFit/>
          </a:bodyPr>
          <a:lstStyle/>
          <a:p>
            <a:r>
              <a:rPr lang="en-US" dirty="0"/>
              <a:t>mm</a:t>
            </a:r>
          </a:p>
        </p:txBody>
      </p:sp>
      <p:sp>
        <p:nvSpPr>
          <p:cNvPr id="7" name="TextBox 6"/>
          <p:cNvSpPr txBox="1"/>
          <p:nvPr/>
        </p:nvSpPr>
        <p:spPr>
          <a:xfrm>
            <a:off x="0" y="2979664"/>
            <a:ext cx="553457" cy="369332"/>
          </a:xfrm>
          <a:prstGeom prst="rect">
            <a:avLst/>
          </a:prstGeom>
          <a:noFill/>
        </p:spPr>
        <p:txBody>
          <a:bodyPr wrap="none" rtlCol="0">
            <a:spAutoFit/>
          </a:bodyPr>
          <a:lstStyle/>
          <a:p>
            <a:r>
              <a:rPr lang="en-US" dirty="0"/>
              <a:t>mm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392" y="2092797"/>
            <a:ext cx="4313793" cy="2355558"/>
          </a:xfrm>
          <a:prstGeom prst="rect">
            <a:avLst/>
          </a:prstGeom>
        </p:spPr>
      </p:pic>
      <p:sp>
        <p:nvSpPr>
          <p:cNvPr id="4" name="Title 3"/>
          <p:cNvSpPr>
            <a:spLocks noGrp="1"/>
          </p:cNvSpPr>
          <p:nvPr>
            <p:ph type="title"/>
          </p:nvPr>
        </p:nvSpPr>
        <p:spPr>
          <a:xfrm>
            <a:off x="762000" y="246552"/>
            <a:ext cx="7391400" cy="838200"/>
          </a:xfrm>
        </p:spPr>
        <p:txBody>
          <a:bodyPr>
            <a:normAutofit fontScale="90000"/>
          </a:bodyPr>
          <a:lstStyle/>
          <a:p>
            <a:r>
              <a:rPr lang="en-US" sz="2800" b="1" dirty="0">
                <a:solidFill>
                  <a:srgbClr val="C00000"/>
                </a:solidFill>
              </a:rPr>
              <a:t>Previous approach: I7 fragment transmission image: 5 x 5 mm</a:t>
            </a:r>
            <a:r>
              <a:rPr lang="en-US" sz="2800" b="1" baseline="30000" dirty="0">
                <a:solidFill>
                  <a:srgbClr val="C00000"/>
                </a:solidFill>
              </a:rPr>
              <a:t>2</a:t>
            </a:r>
            <a:r>
              <a:rPr lang="en-US" sz="2800" b="1" dirty="0">
                <a:solidFill>
                  <a:srgbClr val="C00000"/>
                </a:solidFill>
              </a:rPr>
              <a:t>, f=288 GHz (mm resolution)</a:t>
            </a:r>
            <a:br>
              <a:rPr lang="en-US" sz="2800" b="1" dirty="0">
                <a:solidFill>
                  <a:srgbClr val="C00000"/>
                </a:solidFill>
              </a:rPr>
            </a:br>
            <a:endParaRPr lang="en-US" sz="2800" b="1" dirty="0">
              <a:solidFill>
                <a:srgbClr val="C0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124716"/>
            <a:ext cx="4313793" cy="2355558"/>
          </a:xfrm>
          <a:prstGeom prst="rect">
            <a:avLst/>
          </a:prstGeom>
        </p:spPr>
      </p:pic>
      <p:sp>
        <p:nvSpPr>
          <p:cNvPr id="3" name="Slide Number Placeholder 2">
            <a:extLst>
              <a:ext uri="{FF2B5EF4-FFF2-40B4-BE49-F238E27FC236}">
                <a16:creationId xmlns:a16="http://schemas.microsoft.com/office/drawing/2014/main" id="{BA698197-2623-4216-ADB3-870152A2E30C}"/>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7</a:t>
            </a:fld>
            <a:endParaRPr lang="en-US" dirty="0"/>
          </a:p>
        </p:txBody>
      </p:sp>
    </p:spTree>
    <p:extLst>
      <p:ext uri="{BB962C8B-B14F-4D97-AF65-F5344CB8AC3E}">
        <p14:creationId xmlns:p14="http://schemas.microsoft.com/office/powerpoint/2010/main" val="152778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62" y="381001"/>
            <a:ext cx="7772400" cy="838200"/>
          </a:xfrm>
        </p:spPr>
        <p:txBody>
          <a:bodyPr>
            <a:normAutofit fontScale="90000"/>
          </a:bodyPr>
          <a:lstStyle/>
          <a:p>
            <a:r>
              <a:rPr lang="en-US" sz="3200" b="1" dirty="0">
                <a:solidFill>
                  <a:srgbClr val="C00000"/>
                </a:solidFill>
              </a:rPr>
              <a:t>New approach: use voltages induced by THz beam at the MMIC or VLSI pins</a:t>
            </a:r>
          </a:p>
        </p:txBody>
      </p:sp>
      <p:pic>
        <p:nvPicPr>
          <p:cNvPr id="5" name="Picture 4"/>
          <p:cNvPicPr>
            <a:picLocks noChangeAspect="1"/>
          </p:cNvPicPr>
          <p:nvPr/>
        </p:nvPicPr>
        <p:blipFill>
          <a:blip r:embed="rId3"/>
          <a:stretch>
            <a:fillRect/>
          </a:stretch>
        </p:blipFill>
        <p:spPr>
          <a:xfrm>
            <a:off x="1172780" y="1676400"/>
            <a:ext cx="6832965" cy="4153097"/>
          </a:xfrm>
          <a:prstGeom prst="rect">
            <a:avLst/>
          </a:prstGeom>
        </p:spPr>
      </p:pic>
      <p:sp>
        <p:nvSpPr>
          <p:cNvPr id="3" name="Slide Number Placeholder 2">
            <a:extLst>
              <a:ext uri="{FF2B5EF4-FFF2-40B4-BE49-F238E27FC236}">
                <a16:creationId xmlns:a16="http://schemas.microsoft.com/office/drawing/2014/main" id="{D8823938-908C-4918-96EF-29B7E38AD8F2}"/>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8</a:t>
            </a:fld>
            <a:endParaRPr lang="en-US" dirty="0"/>
          </a:p>
        </p:txBody>
      </p:sp>
    </p:spTree>
    <p:extLst>
      <p:ext uri="{BB962C8B-B14F-4D97-AF65-F5344CB8AC3E}">
        <p14:creationId xmlns:p14="http://schemas.microsoft.com/office/powerpoint/2010/main" val="422991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199057" y="483437"/>
            <a:ext cx="6938945" cy="838200"/>
          </a:xfrm>
        </p:spPr>
        <p:txBody>
          <a:bodyPr lIns="91440" tIns="45720" rIns="91440" bIns="45720" anchor="ctr">
            <a:normAutofit fontScale="90000"/>
          </a:bodyPr>
          <a:lstStyle/>
          <a:p>
            <a:pPr eaLnBrk="1" hangingPunct="1"/>
            <a:r>
              <a:rPr lang="en-US" sz="2800" dirty="0">
                <a:solidFill>
                  <a:srgbClr val="C00000"/>
                </a:solidFill>
                <a:latin typeface="Arial Bold" pitchFamily="34" charset="0"/>
              </a:rPr>
              <a:t>THz Radiation impinging on a FET couples via contacts and interconnects and induces a DC voltage</a:t>
            </a:r>
            <a:r>
              <a:rPr lang="en-US" sz="2800" dirty="0"/>
              <a:t> </a:t>
            </a:r>
            <a:br>
              <a:rPr lang="ru-RU" sz="2800" b="0" i="1" dirty="0">
                <a:solidFill>
                  <a:srgbClr val="FF0000"/>
                </a:solidFill>
                <a:latin typeface="Calibri" pitchFamily="34" charset="0"/>
              </a:rPr>
            </a:br>
            <a:r>
              <a:rPr lang="en-US" sz="2800" dirty="0">
                <a:solidFill>
                  <a:srgbClr val="C00000"/>
                </a:solidFill>
                <a:latin typeface="Arial Bold" pitchFamily="34" charset="0"/>
              </a:rPr>
              <a:t> </a:t>
            </a:r>
          </a:p>
        </p:txBody>
      </p:sp>
      <p:grpSp>
        <p:nvGrpSpPr>
          <p:cNvPr id="3078" name="Group 87"/>
          <p:cNvGrpSpPr>
            <a:grpSpLocks/>
          </p:cNvGrpSpPr>
          <p:nvPr/>
        </p:nvGrpSpPr>
        <p:grpSpPr bwMode="auto">
          <a:xfrm>
            <a:off x="533400" y="1524000"/>
            <a:ext cx="7566683" cy="4283926"/>
            <a:chOff x="-22225" y="3108325"/>
            <a:chExt cx="4833659" cy="2584451"/>
          </a:xfrm>
        </p:grpSpPr>
        <p:sp>
          <p:nvSpPr>
            <p:cNvPr id="3084" name="Freeform 15"/>
            <p:cNvSpPr>
              <a:spLocks/>
            </p:cNvSpPr>
            <p:nvPr/>
          </p:nvSpPr>
          <p:spPr bwMode="auto">
            <a:xfrm>
              <a:off x="1420813" y="4119563"/>
              <a:ext cx="2735262" cy="579437"/>
            </a:xfrm>
            <a:custGeom>
              <a:avLst/>
              <a:gdLst>
                <a:gd name="T0" fmla="*/ 2147483647 w 1982"/>
                <a:gd name="T1" fmla="*/ 0 h 995"/>
                <a:gd name="T2" fmla="*/ 2147483647 w 1982"/>
                <a:gd name="T3" fmla="*/ 0 h 995"/>
                <a:gd name="T4" fmla="*/ 2147483647 w 1982"/>
                <a:gd name="T5" fmla="*/ 0 h 995"/>
                <a:gd name="T6" fmla="*/ 2147483647 w 1982"/>
                <a:gd name="T7" fmla="*/ 2147483647 h 995"/>
                <a:gd name="T8" fmla="*/ 2147483647 w 1982"/>
                <a:gd name="T9" fmla="*/ 2147483647 h 995"/>
                <a:gd name="T10" fmla="*/ 2147483647 w 1982"/>
                <a:gd name="T11" fmla="*/ 2147483647 h 995"/>
                <a:gd name="T12" fmla="*/ 0 w 1982"/>
                <a:gd name="T13" fmla="*/ 2147483647 h 995"/>
                <a:gd name="T14" fmla="*/ 0 w 1982"/>
                <a:gd name="T15" fmla="*/ 2147483647 h 995"/>
                <a:gd name="T16" fmla="*/ 0 w 1982"/>
                <a:gd name="T17" fmla="*/ 0 h 995"/>
                <a:gd name="T18" fmla="*/ 2147483647 w 1982"/>
                <a:gd name="T19" fmla="*/ 0 h 995"/>
                <a:gd name="T20" fmla="*/ 2147483647 w 1982"/>
                <a:gd name="T21" fmla="*/ 2147483647 h 995"/>
                <a:gd name="T22" fmla="*/ 2147483647 w 1982"/>
                <a:gd name="T23" fmla="*/ 2147483647 h 995"/>
                <a:gd name="T24" fmla="*/ 2147483647 w 1982"/>
                <a:gd name="T25" fmla="*/ 2147483647 h 995"/>
                <a:gd name="T26" fmla="*/ 2147483647 w 1982"/>
                <a:gd name="T27" fmla="*/ 2147483647 h 995"/>
                <a:gd name="T28" fmla="*/ 2147483647 w 1982"/>
                <a:gd name="T29" fmla="*/ 2147483647 h 995"/>
                <a:gd name="T30" fmla="*/ 2147483647 w 1982"/>
                <a:gd name="T31" fmla="*/ 2147483647 h 995"/>
                <a:gd name="T32" fmla="*/ 2147483647 w 1982"/>
                <a:gd name="T33" fmla="*/ 0 h 9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2"/>
                <a:gd name="T52" fmla="*/ 0 h 995"/>
                <a:gd name="T53" fmla="*/ 1982 w 1982"/>
                <a:gd name="T54" fmla="*/ 995 h 9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2" h="995">
                  <a:moveTo>
                    <a:pt x="3" y="0"/>
                  </a:moveTo>
                  <a:lnTo>
                    <a:pt x="1977" y="0"/>
                  </a:lnTo>
                  <a:lnTo>
                    <a:pt x="1982" y="0"/>
                  </a:lnTo>
                  <a:lnTo>
                    <a:pt x="1982" y="992"/>
                  </a:lnTo>
                  <a:lnTo>
                    <a:pt x="1982" y="995"/>
                  </a:lnTo>
                  <a:lnTo>
                    <a:pt x="3" y="995"/>
                  </a:lnTo>
                  <a:lnTo>
                    <a:pt x="0" y="995"/>
                  </a:lnTo>
                  <a:lnTo>
                    <a:pt x="0" y="5"/>
                  </a:lnTo>
                  <a:lnTo>
                    <a:pt x="0" y="0"/>
                  </a:lnTo>
                  <a:lnTo>
                    <a:pt x="1977" y="0"/>
                  </a:lnTo>
                  <a:lnTo>
                    <a:pt x="1977" y="8"/>
                  </a:lnTo>
                  <a:lnTo>
                    <a:pt x="8" y="8"/>
                  </a:lnTo>
                  <a:lnTo>
                    <a:pt x="8" y="987"/>
                  </a:lnTo>
                  <a:lnTo>
                    <a:pt x="1973" y="987"/>
                  </a:lnTo>
                  <a:lnTo>
                    <a:pt x="1973" y="8"/>
                  </a:lnTo>
                  <a:lnTo>
                    <a:pt x="3" y="8"/>
                  </a:lnTo>
                  <a:lnTo>
                    <a:pt x="3" y="0"/>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085" name="Freeform 16"/>
            <p:cNvSpPr>
              <a:spLocks/>
            </p:cNvSpPr>
            <p:nvPr/>
          </p:nvSpPr>
          <p:spPr bwMode="auto">
            <a:xfrm>
              <a:off x="584200" y="4781550"/>
              <a:ext cx="2735263" cy="581025"/>
            </a:xfrm>
            <a:custGeom>
              <a:avLst/>
              <a:gdLst>
                <a:gd name="T0" fmla="*/ 2147483647 w 1982"/>
                <a:gd name="T1" fmla="*/ 0 h 995"/>
                <a:gd name="T2" fmla="*/ 2147483647 w 1982"/>
                <a:gd name="T3" fmla="*/ 0 h 995"/>
                <a:gd name="T4" fmla="*/ 2147483647 w 1982"/>
                <a:gd name="T5" fmla="*/ 0 h 995"/>
                <a:gd name="T6" fmla="*/ 2147483647 w 1982"/>
                <a:gd name="T7" fmla="*/ 2147483647 h 995"/>
                <a:gd name="T8" fmla="*/ 2147483647 w 1982"/>
                <a:gd name="T9" fmla="*/ 2147483647 h 995"/>
                <a:gd name="T10" fmla="*/ 2147483647 w 1982"/>
                <a:gd name="T11" fmla="*/ 2147483647 h 995"/>
                <a:gd name="T12" fmla="*/ 0 w 1982"/>
                <a:gd name="T13" fmla="*/ 2147483647 h 995"/>
                <a:gd name="T14" fmla="*/ 0 w 1982"/>
                <a:gd name="T15" fmla="*/ 2147483647 h 995"/>
                <a:gd name="T16" fmla="*/ 0 w 1982"/>
                <a:gd name="T17" fmla="*/ 0 h 995"/>
                <a:gd name="T18" fmla="*/ 2147483647 w 1982"/>
                <a:gd name="T19" fmla="*/ 0 h 995"/>
                <a:gd name="T20" fmla="*/ 2147483647 w 1982"/>
                <a:gd name="T21" fmla="*/ 2147483647 h 995"/>
                <a:gd name="T22" fmla="*/ 2147483647 w 1982"/>
                <a:gd name="T23" fmla="*/ 2147483647 h 995"/>
                <a:gd name="T24" fmla="*/ 2147483647 w 1982"/>
                <a:gd name="T25" fmla="*/ 2147483647 h 995"/>
                <a:gd name="T26" fmla="*/ 2147483647 w 1982"/>
                <a:gd name="T27" fmla="*/ 2147483647 h 995"/>
                <a:gd name="T28" fmla="*/ 2147483647 w 1982"/>
                <a:gd name="T29" fmla="*/ 2147483647 h 995"/>
                <a:gd name="T30" fmla="*/ 2147483647 w 1982"/>
                <a:gd name="T31" fmla="*/ 2147483647 h 995"/>
                <a:gd name="T32" fmla="*/ 2147483647 w 1982"/>
                <a:gd name="T33" fmla="*/ 0 h 9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2"/>
                <a:gd name="T52" fmla="*/ 0 h 995"/>
                <a:gd name="T53" fmla="*/ 1982 w 1982"/>
                <a:gd name="T54" fmla="*/ 995 h 9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2" h="995">
                  <a:moveTo>
                    <a:pt x="3" y="0"/>
                  </a:moveTo>
                  <a:lnTo>
                    <a:pt x="1977" y="0"/>
                  </a:lnTo>
                  <a:lnTo>
                    <a:pt x="1982" y="0"/>
                  </a:lnTo>
                  <a:lnTo>
                    <a:pt x="1982" y="992"/>
                  </a:lnTo>
                  <a:lnTo>
                    <a:pt x="1982" y="995"/>
                  </a:lnTo>
                  <a:lnTo>
                    <a:pt x="3" y="995"/>
                  </a:lnTo>
                  <a:lnTo>
                    <a:pt x="0" y="995"/>
                  </a:lnTo>
                  <a:lnTo>
                    <a:pt x="0" y="5"/>
                  </a:lnTo>
                  <a:lnTo>
                    <a:pt x="0" y="0"/>
                  </a:lnTo>
                  <a:lnTo>
                    <a:pt x="1977" y="0"/>
                  </a:lnTo>
                  <a:lnTo>
                    <a:pt x="1977" y="8"/>
                  </a:lnTo>
                  <a:lnTo>
                    <a:pt x="8" y="8"/>
                  </a:lnTo>
                  <a:lnTo>
                    <a:pt x="8" y="987"/>
                  </a:lnTo>
                  <a:lnTo>
                    <a:pt x="1973" y="987"/>
                  </a:lnTo>
                  <a:lnTo>
                    <a:pt x="1973" y="8"/>
                  </a:lnTo>
                  <a:lnTo>
                    <a:pt x="3" y="8"/>
                  </a:lnTo>
                  <a:lnTo>
                    <a:pt x="3" y="0"/>
                  </a:lnTo>
                  <a:close/>
                </a:path>
              </a:pathLst>
            </a:custGeom>
            <a:solidFill>
              <a:srgbClr val="000000"/>
            </a:solidFill>
            <a:ln w="9525">
              <a:solidFill>
                <a:schemeClr val="tx1"/>
              </a:solidFill>
              <a:round/>
              <a:headEnd/>
              <a:tailEnd/>
            </a:ln>
          </p:spPr>
          <p:txBody>
            <a:bodyPr/>
            <a:lstStyle/>
            <a:p>
              <a:endParaRPr lang="en-US" b="0" dirty="0">
                <a:latin typeface="Calibri" pitchFamily="34" charset="0"/>
              </a:endParaRPr>
            </a:p>
          </p:txBody>
        </p:sp>
        <p:sp>
          <p:nvSpPr>
            <p:cNvPr id="3086" name="Freeform 17"/>
            <p:cNvSpPr>
              <a:spLocks/>
            </p:cNvSpPr>
            <p:nvPr/>
          </p:nvSpPr>
          <p:spPr bwMode="auto">
            <a:xfrm>
              <a:off x="584200" y="4017963"/>
              <a:ext cx="1266825" cy="1071562"/>
            </a:xfrm>
            <a:custGeom>
              <a:avLst/>
              <a:gdLst>
                <a:gd name="T0" fmla="*/ 2147483647 w 918"/>
                <a:gd name="T1" fmla="*/ 2147483647 h 910"/>
                <a:gd name="T2" fmla="*/ 2147483647 w 918"/>
                <a:gd name="T3" fmla="*/ 2147483647 h 910"/>
                <a:gd name="T4" fmla="*/ 2147483647 w 918"/>
                <a:gd name="T5" fmla="*/ 0 h 910"/>
                <a:gd name="T6" fmla="*/ 2147483647 w 918"/>
                <a:gd name="T7" fmla="*/ 0 h 910"/>
                <a:gd name="T8" fmla="*/ 0 w 918"/>
                <a:gd name="T9" fmla="*/ 2147483647 h 910"/>
                <a:gd name="T10" fmla="*/ 0 w 918"/>
                <a:gd name="T11" fmla="*/ 2147483647 h 910"/>
                <a:gd name="T12" fmla="*/ 2147483647 w 918"/>
                <a:gd name="T13" fmla="*/ 2147483647 h 910"/>
                <a:gd name="T14" fmla="*/ 0 60000 65536"/>
                <a:gd name="T15" fmla="*/ 0 60000 65536"/>
                <a:gd name="T16" fmla="*/ 0 60000 65536"/>
                <a:gd name="T17" fmla="*/ 0 60000 65536"/>
                <a:gd name="T18" fmla="*/ 0 60000 65536"/>
                <a:gd name="T19" fmla="*/ 0 60000 65536"/>
                <a:gd name="T20" fmla="*/ 0 60000 65536"/>
                <a:gd name="T21" fmla="*/ 0 w 918"/>
                <a:gd name="T22" fmla="*/ 0 h 910"/>
                <a:gd name="T23" fmla="*/ 918 w 918"/>
                <a:gd name="T24" fmla="*/ 910 h 9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910">
                  <a:moveTo>
                    <a:pt x="315" y="910"/>
                  </a:moveTo>
                  <a:lnTo>
                    <a:pt x="918" y="315"/>
                  </a:lnTo>
                  <a:lnTo>
                    <a:pt x="918" y="0"/>
                  </a:lnTo>
                  <a:lnTo>
                    <a:pt x="605" y="0"/>
                  </a:lnTo>
                  <a:lnTo>
                    <a:pt x="0" y="597"/>
                  </a:lnTo>
                  <a:lnTo>
                    <a:pt x="0" y="910"/>
                  </a:lnTo>
                  <a:lnTo>
                    <a:pt x="315" y="910"/>
                  </a:lnTo>
                  <a:close/>
                </a:path>
              </a:pathLst>
            </a:custGeom>
            <a:solidFill>
              <a:srgbClr val="81C146"/>
            </a:solidFill>
            <a:ln w="9525">
              <a:solidFill>
                <a:srgbClr val="000000"/>
              </a:solidFill>
              <a:round/>
              <a:headEnd/>
              <a:tailEnd/>
            </a:ln>
          </p:spPr>
          <p:txBody>
            <a:bodyPr/>
            <a:lstStyle/>
            <a:p>
              <a:endParaRPr lang="en-US" b="0" dirty="0">
                <a:latin typeface="Calibri" pitchFamily="34" charset="0"/>
              </a:endParaRPr>
            </a:p>
          </p:txBody>
        </p:sp>
        <p:sp>
          <p:nvSpPr>
            <p:cNvPr id="3087" name="Freeform 18"/>
            <p:cNvSpPr>
              <a:spLocks/>
            </p:cNvSpPr>
            <p:nvPr/>
          </p:nvSpPr>
          <p:spPr bwMode="auto">
            <a:xfrm>
              <a:off x="1014413" y="4384675"/>
              <a:ext cx="839787" cy="711200"/>
            </a:xfrm>
            <a:custGeom>
              <a:avLst/>
              <a:gdLst>
                <a:gd name="T0" fmla="*/ 0 w 609"/>
                <a:gd name="T1" fmla="*/ 2147483647 h 602"/>
                <a:gd name="T2" fmla="*/ 2147483647 w 609"/>
                <a:gd name="T3" fmla="*/ 0 h 602"/>
                <a:gd name="T4" fmla="*/ 2147483647 w 609"/>
                <a:gd name="T5" fmla="*/ 2147483647 h 602"/>
                <a:gd name="T6" fmla="*/ 2147483647 w 609"/>
                <a:gd name="T7" fmla="*/ 2147483647 h 602"/>
                <a:gd name="T8" fmla="*/ 0 w 609"/>
                <a:gd name="T9" fmla="*/ 2147483647 h 602"/>
                <a:gd name="T10" fmla="*/ 0 60000 65536"/>
                <a:gd name="T11" fmla="*/ 0 60000 65536"/>
                <a:gd name="T12" fmla="*/ 0 60000 65536"/>
                <a:gd name="T13" fmla="*/ 0 60000 65536"/>
                <a:gd name="T14" fmla="*/ 0 60000 65536"/>
                <a:gd name="T15" fmla="*/ 0 w 609"/>
                <a:gd name="T16" fmla="*/ 0 h 602"/>
                <a:gd name="T17" fmla="*/ 609 w 609"/>
                <a:gd name="T18" fmla="*/ 602 h 602"/>
              </a:gdLst>
              <a:ahLst/>
              <a:cxnLst>
                <a:cxn ang="T10">
                  <a:pos x="T0" y="T1"/>
                </a:cxn>
                <a:cxn ang="T11">
                  <a:pos x="T2" y="T3"/>
                </a:cxn>
                <a:cxn ang="T12">
                  <a:pos x="T4" y="T5"/>
                </a:cxn>
                <a:cxn ang="T13">
                  <a:pos x="T6" y="T7"/>
                </a:cxn>
                <a:cxn ang="T14">
                  <a:pos x="T8" y="T9"/>
                </a:cxn>
              </a:cxnLst>
              <a:rect l="T15" t="T16" r="T17" b="T18"/>
              <a:pathLst>
                <a:path w="609" h="602">
                  <a:moveTo>
                    <a:pt x="0" y="595"/>
                  </a:moveTo>
                  <a:lnTo>
                    <a:pt x="603" y="0"/>
                  </a:lnTo>
                  <a:lnTo>
                    <a:pt x="609" y="4"/>
                  </a:lnTo>
                  <a:lnTo>
                    <a:pt x="6" y="602"/>
                  </a:lnTo>
                  <a:lnTo>
                    <a:pt x="0" y="595"/>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088" name="Freeform 21"/>
            <p:cNvSpPr>
              <a:spLocks/>
            </p:cNvSpPr>
            <p:nvPr/>
          </p:nvSpPr>
          <p:spPr bwMode="auto">
            <a:xfrm>
              <a:off x="582613" y="4013200"/>
              <a:ext cx="838200" cy="711200"/>
            </a:xfrm>
            <a:custGeom>
              <a:avLst/>
              <a:gdLst>
                <a:gd name="T0" fmla="*/ 2147483647 w 608"/>
                <a:gd name="T1" fmla="*/ 2147483647 h 602"/>
                <a:gd name="T2" fmla="*/ 2147483647 w 608"/>
                <a:gd name="T3" fmla="*/ 2147483647 h 602"/>
                <a:gd name="T4" fmla="*/ 0 w 608"/>
                <a:gd name="T5" fmla="*/ 2147483647 h 602"/>
                <a:gd name="T6" fmla="*/ 2147483647 w 608"/>
                <a:gd name="T7" fmla="*/ 0 h 602"/>
                <a:gd name="T8" fmla="*/ 2147483647 w 608"/>
                <a:gd name="T9" fmla="*/ 2147483647 h 602"/>
                <a:gd name="T10" fmla="*/ 0 60000 65536"/>
                <a:gd name="T11" fmla="*/ 0 60000 65536"/>
                <a:gd name="T12" fmla="*/ 0 60000 65536"/>
                <a:gd name="T13" fmla="*/ 0 60000 65536"/>
                <a:gd name="T14" fmla="*/ 0 60000 65536"/>
                <a:gd name="T15" fmla="*/ 0 w 608"/>
                <a:gd name="T16" fmla="*/ 0 h 602"/>
                <a:gd name="T17" fmla="*/ 608 w 608"/>
                <a:gd name="T18" fmla="*/ 602 h 602"/>
              </a:gdLst>
              <a:ahLst/>
              <a:cxnLst>
                <a:cxn ang="T10">
                  <a:pos x="T0" y="T1"/>
                </a:cxn>
                <a:cxn ang="T11">
                  <a:pos x="T2" y="T3"/>
                </a:cxn>
                <a:cxn ang="T12">
                  <a:pos x="T4" y="T5"/>
                </a:cxn>
                <a:cxn ang="T13">
                  <a:pos x="T6" y="T7"/>
                </a:cxn>
                <a:cxn ang="T14">
                  <a:pos x="T8" y="T9"/>
                </a:cxn>
              </a:cxnLst>
              <a:rect l="T15" t="T16" r="T17" b="T18"/>
              <a:pathLst>
                <a:path w="608" h="602">
                  <a:moveTo>
                    <a:pt x="608" y="6"/>
                  </a:moveTo>
                  <a:lnTo>
                    <a:pt x="5" y="602"/>
                  </a:lnTo>
                  <a:lnTo>
                    <a:pt x="0" y="597"/>
                  </a:lnTo>
                  <a:lnTo>
                    <a:pt x="603" y="0"/>
                  </a:lnTo>
                  <a:lnTo>
                    <a:pt x="608" y="6"/>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089" name="Rectangle 22"/>
            <p:cNvSpPr>
              <a:spLocks noChangeArrowheads="1"/>
            </p:cNvSpPr>
            <p:nvPr/>
          </p:nvSpPr>
          <p:spPr bwMode="auto">
            <a:xfrm>
              <a:off x="579438" y="4721225"/>
              <a:ext cx="11112" cy="368300"/>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090" name="Rectangle 23"/>
            <p:cNvSpPr>
              <a:spLocks noChangeArrowheads="1"/>
            </p:cNvSpPr>
            <p:nvPr/>
          </p:nvSpPr>
          <p:spPr bwMode="auto">
            <a:xfrm>
              <a:off x="584200" y="4716463"/>
              <a:ext cx="434975" cy="9525"/>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091" name="Rectangle 24"/>
            <p:cNvSpPr>
              <a:spLocks noChangeArrowheads="1"/>
            </p:cNvSpPr>
            <p:nvPr/>
          </p:nvSpPr>
          <p:spPr bwMode="auto">
            <a:xfrm>
              <a:off x="1011238" y="4721225"/>
              <a:ext cx="11112" cy="368300"/>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092" name="Freeform 25"/>
            <p:cNvSpPr>
              <a:spLocks/>
            </p:cNvSpPr>
            <p:nvPr/>
          </p:nvSpPr>
          <p:spPr bwMode="auto">
            <a:xfrm>
              <a:off x="1014413" y="4013200"/>
              <a:ext cx="839787" cy="711200"/>
            </a:xfrm>
            <a:custGeom>
              <a:avLst/>
              <a:gdLst>
                <a:gd name="T0" fmla="*/ 0 w 609"/>
                <a:gd name="T1" fmla="*/ 2147483647 h 602"/>
                <a:gd name="T2" fmla="*/ 2147483647 w 609"/>
                <a:gd name="T3" fmla="*/ 0 h 602"/>
                <a:gd name="T4" fmla="*/ 2147483647 w 609"/>
                <a:gd name="T5" fmla="*/ 2147483647 h 602"/>
                <a:gd name="T6" fmla="*/ 2147483647 w 609"/>
                <a:gd name="T7" fmla="*/ 2147483647 h 602"/>
                <a:gd name="T8" fmla="*/ 0 w 609"/>
                <a:gd name="T9" fmla="*/ 2147483647 h 602"/>
                <a:gd name="T10" fmla="*/ 0 60000 65536"/>
                <a:gd name="T11" fmla="*/ 0 60000 65536"/>
                <a:gd name="T12" fmla="*/ 0 60000 65536"/>
                <a:gd name="T13" fmla="*/ 0 60000 65536"/>
                <a:gd name="T14" fmla="*/ 0 60000 65536"/>
                <a:gd name="T15" fmla="*/ 0 w 609"/>
                <a:gd name="T16" fmla="*/ 0 h 602"/>
                <a:gd name="T17" fmla="*/ 609 w 609"/>
                <a:gd name="T18" fmla="*/ 602 h 602"/>
              </a:gdLst>
              <a:ahLst/>
              <a:cxnLst>
                <a:cxn ang="T10">
                  <a:pos x="T0" y="T1"/>
                </a:cxn>
                <a:cxn ang="T11">
                  <a:pos x="T2" y="T3"/>
                </a:cxn>
                <a:cxn ang="T12">
                  <a:pos x="T4" y="T5"/>
                </a:cxn>
                <a:cxn ang="T13">
                  <a:pos x="T6" y="T7"/>
                </a:cxn>
                <a:cxn ang="T14">
                  <a:pos x="T8" y="T9"/>
                </a:cxn>
              </a:cxnLst>
              <a:rect l="T15" t="T16" r="T17" b="T18"/>
              <a:pathLst>
                <a:path w="609" h="602">
                  <a:moveTo>
                    <a:pt x="0" y="597"/>
                  </a:moveTo>
                  <a:lnTo>
                    <a:pt x="603" y="0"/>
                  </a:lnTo>
                  <a:lnTo>
                    <a:pt x="609" y="6"/>
                  </a:lnTo>
                  <a:lnTo>
                    <a:pt x="6" y="602"/>
                  </a:lnTo>
                  <a:lnTo>
                    <a:pt x="0" y="597"/>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093" name="Freeform 26"/>
            <p:cNvSpPr>
              <a:spLocks/>
            </p:cNvSpPr>
            <p:nvPr/>
          </p:nvSpPr>
          <p:spPr bwMode="auto">
            <a:xfrm>
              <a:off x="1016000" y="4037013"/>
              <a:ext cx="2705100" cy="831850"/>
            </a:xfrm>
            <a:custGeom>
              <a:avLst/>
              <a:gdLst>
                <a:gd name="T0" fmla="*/ 2147483647 w 1961"/>
                <a:gd name="T1" fmla="*/ 2147483647 h 706"/>
                <a:gd name="T2" fmla="*/ 2147483647 w 1961"/>
                <a:gd name="T3" fmla="*/ 2147483647 h 706"/>
                <a:gd name="T4" fmla="*/ 2147483647 w 1961"/>
                <a:gd name="T5" fmla="*/ 0 h 706"/>
                <a:gd name="T6" fmla="*/ 2147483647 w 1961"/>
                <a:gd name="T7" fmla="*/ 0 h 706"/>
                <a:gd name="T8" fmla="*/ 0 w 1961"/>
                <a:gd name="T9" fmla="*/ 2147483647 h 706"/>
                <a:gd name="T10" fmla="*/ 0 w 1961"/>
                <a:gd name="T11" fmla="*/ 2147483647 h 706"/>
                <a:gd name="T12" fmla="*/ 2147483647 w 1961"/>
                <a:gd name="T13" fmla="*/ 2147483647 h 706"/>
                <a:gd name="T14" fmla="*/ 0 60000 65536"/>
                <a:gd name="T15" fmla="*/ 0 60000 65536"/>
                <a:gd name="T16" fmla="*/ 0 60000 65536"/>
                <a:gd name="T17" fmla="*/ 0 60000 65536"/>
                <a:gd name="T18" fmla="*/ 0 60000 65536"/>
                <a:gd name="T19" fmla="*/ 0 60000 65536"/>
                <a:gd name="T20" fmla="*/ 0 60000 65536"/>
                <a:gd name="T21" fmla="*/ 0 w 1961"/>
                <a:gd name="T22" fmla="*/ 0 h 706"/>
                <a:gd name="T23" fmla="*/ 1961 w 1961"/>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1" h="706">
                  <a:moveTo>
                    <a:pt x="1355" y="706"/>
                  </a:moveTo>
                  <a:lnTo>
                    <a:pt x="1961" y="110"/>
                  </a:lnTo>
                  <a:lnTo>
                    <a:pt x="1961" y="0"/>
                  </a:lnTo>
                  <a:lnTo>
                    <a:pt x="606" y="0"/>
                  </a:lnTo>
                  <a:lnTo>
                    <a:pt x="0" y="597"/>
                  </a:lnTo>
                  <a:lnTo>
                    <a:pt x="0" y="706"/>
                  </a:lnTo>
                  <a:lnTo>
                    <a:pt x="1355" y="706"/>
                  </a:lnTo>
                  <a:close/>
                </a:path>
              </a:pathLst>
            </a:custGeom>
            <a:solidFill>
              <a:srgbClr val="B3D27E"/>
            </a:solidFill>
            <a:ln w="9525">
              <a:noFill/>
              <a:round/>
              <a:headEnd/>
              <a:tailEnd/>
            </a:ln>
          </p:spPr>
          <p:txBody>
            <a:bodyPr/>
            <a:lstStyle/>
            <a:p>
              <a:endParaRPr lang="en-US" b="0" dirty="0">
                <a:latin typeface="Calibri" pitchFamily="34" charset="0"/>
              </a:endParaRPr>
            </a:p>
          </p:txBody>
        </p:sp>
        <p:sp>
          <p:nvSpPr>
            <p:cNvPr id="3094" name="Freeform 27"/>
            <p:cNvSpPr>
              <a:spLocks/>
            </p:cNvSpPr>
            <p:nvPr/>
          </p:nvSpPr>
          <p:spPr bwMode="auto">
            <a:xfrm>
              <a:off x="2884488" y="4143375"/>
              <a:ext cx="844550" cy="711200"/>
            </a:xfrm>
            <a:custGeom>
              <a:avLst/>
              <a:gdLst>
                <a:gd name="T0" fmla="*/ 0 w 612"/>
                <a:gd name="T1" fmla="*/ 2147483647 h 602"/>
                <a:gd name="T2" fmla="*/ 2147483647 w 612"/>
                <a:gd name="T3" fmla="*/ 0 h 602"/>
                <a:gd name="T4" fmla="*/ 2147483647 w 612"/>
                <a:gd name="T5" fmla="*/ 2147483647 h 602"/>
                <a:gd name="T6" fmla="*/ 2147483647 w 612"/>
                <a:gd name="T7" fmla="*/ 2147483647 h 602"/>
                <a:gd name="T8" fmla="*/ 0 w 612"/>
                <a:gd name="T9" fmla="*/ 2147483647 h 602"/>
                <a:gd name="T10" fmla="*/ 0 60000 65536"/>
                <a:gd name="T11" fmla="*/ 0 60000 65536"/>
                <a:gd name="T12" fmla="*/ 0 60000 65536"/>
                <a:gd name="T13" fmla="*/ 0 60000 65536"/>
                <a:gd name="T14" fmla="*/ 0 60000 65536"/>
                <a:gd name="T15" fmla="*/ 0 w 612"/>
                <a:gd name="T16" fmla="*/ 0 h 602"/>
                <a:gd name="T17" fmla="*/ 612 w 612"/>
                <a:gd name="T18" fmla="*/ 602 h 602"/>
              </a:gdLst>
              <a:ahLst/>
              <a:cxnLst>
                <a:cxn ang="T10">
                  <a:pos x="T0" y="T1"/>
                </a:cxn>
                <a:cxn ang="T11">
                  <a:pos x="T2" y="T3"/>
                </a:cxn>
                <a:cxn ang="T12">
                  <a:pos x="T4" y="T5"/>
                </a:cxn>
                <a:cxn ang="T13">
                  <a:pos x="T6" y="T7"/>
                </a:cxn>
                <a:cxn ang="T14">
                  <a:pos x="T8" y="T9"/>
                </a:cxn>
              </a:cxnLst>
              <a:rect l="T15" t="T16" r="T17" b="T18"/>
              <a:pathLst>
                <a:path w="612" h="602">
                  <a:moveTo>
                    <a:pt x="0" y="596"/>
                  </a:moveTo>
                  <a:lnTo>
                    <a:pt x="606" y="0"/>
                  </a:lnTo>
                  <a:lnTo>
                    <a:pt x="612" y="7"/>
                  </a:lnTo>
                  <a:lnTo>
                    <a:pt x="6" y="602"/>
                  </a:lnTo>
                  <a:lnTo>
                    <a:pt x="0" y="596"/>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095" name="Rectangle 28"/>
            <p:cNvSpPr>
              <a:spLocks noChangeArrowheads="1"/>
            </p:cNvSpPr>
            <p:nvPr/>
          </p:nvSpPr>
          <p:spPr bwMode="auto">
            <a:xfrm>
              <a:off x="1854200" y="4013200"/>
              <a:ext cx="1870075" cy="9525"/>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096" name="Freeform 29"/>
            <p:cNvSpPr>
              <a:spLocks/>
            </p:cNvSpPr>
            <p:nvPr/>
          </p:nvSpPr>
          <p:spPr bwMode="auto">
            <a:xfrm>
              <a:off x="1014413" y="4013200"/>
              <a:ext cx="844550" cy="711200"/>
            </a:xfrm>
            <a:custGeom>
              <a:avLst/>
              <a:gdLst>
                <a:gd name="T0" fmla="*/ 2147483647 w 612"/>
                <a:gd name="T1" fmla="*/ 2147483647 h 602"/>
                <a:gd name="T2" fmla="*/ 2147483647 w 612"/>
                <a:gd name="T3" fmla="*/ 2147483647 h 602"/>
                <a:gd name="T4" fmla="*/ 0 w 612"/>
                <a:gd name="T5" fmla="*/ 2147483647 h 602"/>
                <a:gd name="T6" fmla="*/ 2147483647 w 612"/>
                <a:gd name="T7" fmla="*/ 0 h 602"/>
                <a:gd name="T8" fmla="*/ 2147483647 w 612"/>
                <a:gd name="T9" fmla="*/ 2147483647 h 602"/>
                <a:gd name="T10" fmla="*/ 0 60000 65536"/>
                <a:gd name="T11" fmla="*/ 0 60000 65536"/>
                <a:gd name="T12" fmla="*/ 0 60000 65536"/>
                <a:gd name="T13" fmla="*/ 0 60000 65536"/>
                <a:gd name="T14" fmla="*/ 0 60000 65536"/>
                <a:gd name="T15" fmla="*/ 0 w 612"/>
                <a:gd name="T16" fmla="*/ 0 h 602"/>
                <a:gd name="T17" fmla="*/ 612 w 612"/>
                <a:gd name="T18" fmla="*/ 602 h 602"/>
              </a:gdLst>
              <a:ahLst/>
              <a:cxnLst>
                <a:cxn ang="T10">
                  <a:pos x="T0" y="T1"/>
                </a:cxn>
                <a:cxn ang="T11">
                  <a:pos x="T2" y="T3"/>
                </a:cxn>
                <a:cxn ang="T12">
                  <a:pos x="T4" y="T5"/>
                </a:cxn>
                <a:cxn ang="T13">
                  <a:pos x="T6" y="T7"/>
                </a:cxn>
                <a:cxn ang="T14">
                  <a:pos x="T8" y="T9"/>
                </a:cxn>
              </a:cxnLst>
              <a:rect l="T15" t="T16" r="T17" b="T18"/>
              <a:pathLst>
                <a:path w="612" h="602">
                  <a:moveTo>
                    <a:pt x="612" y="6"/>
                  </a:moveTo>
                  <a:lnTo>
                    <a:pt x="6" y="602"/>
                  </a:lnTo>
                  <a:lnTo>
                    <a:pt x="0" y="597"/>
                  </a:lnTo>
                  <a:lnTo>
                    <a:pt x="606" y="0"/>
                  </a:lnTo>
                  <a:lnTo>
                    <a:pt x="612" y="6"/>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097" name="Rectangle 30"/>
            <p:cNvSpPr>
              <a:spLocks noChangeArrowheads="1"/>
            </p:cNvSpPr>
            <p:nvPr/>
          </p:nvSpPr>
          <p:spPr bwMode="auto">
            <a:xfrm>
              <a:off x="1019175" y="4843463"/>
              <a:ext cx="1868488" cy="11112"/>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098" name="Rectangle 31"/>
            <p:cNvSpPr>
              <a:spLocks noChangeArrowheads="1"/>
            </p:cNvSpPr>
            <p:nvPr/>
          </p:nvSpPr>
          <p:spPr bwMode="auto">
            <a:xfrm>
              <a:off x="1011238" y="4721225"/>
              <a:ext cx="11112" cy="128588"/>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099" name="Rectangle 32"/>
            <p:cNvSpPr>
              <a:spLocks noChangeArrowheads="1"/>
            </p:cNvSpPr>
            <p:nvPr/>
          </p:nvSpPr>
          <p:spPr bwMode="auto">
            <a:xfrm>
              <a:off x="1019175" y="4716463"/>
              <a:ext cx="1868488" cy="9525"/>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00" name="Rectangle 33"/>
            <p:cNvSpPr>
              <a:spLocks noChangeArrowheads="1"/>
            </p:cNvSpPr>
            <p:nvPr/>
          </p:nvSpPr>
          <p:spPr bwMode="auto">
            <a:xfrm>
              <a:off x="2881313" y="4721225"/>
              <a:ext cx="11112" cy="128588"/>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01" name="Freeform 34"/>
            <p:cNvSpPr>
              <a:spLocks/>
            </p:cNvSpPr>
            <p:nvPr/>
          </p:nvSpPr>
          <p:spPr bwMode="auto">
            <a:xfrm>
              <a:off x="2884488" y="4013200"/>
              <a:ext cx="844550" cy="711200"/>
            </a:xfrm>
            <a:custGeom>
              <a:avLst/>
              <a:gdLst>
                <a:gd name="T0" fmla="*/ 0 w 612"/>
                <a:gd name="T1" fmla="*/ 2147483647 h 602"/>
                <a:gd name="T2" fmla="*/ 2147483647 w 612"/>
                <a:gd name="T3" fmla="*/ 0 h 602"/>
                <a:gd name="T4" fmla="*/ 2147483647 w 612"/>
                <a:gd name="T5" fmla="*/ 2147483647 h 602"/>
                <a:gd name="T6" fmla="*/ 2147483647 w 612"/>
                <a:gd name="T7" fmla="*/ 2147483647 h 602"/>
                <a:gd name="T8" fmla="*/ 0 w 612"/>
                <a:gd name="T9" fmla="*/ 2147483647 h 602"/>
                <a:gd name="T10" fmla="*/ 0 60000 65536"/>
                <a:gd name="T11" fmla="*/ 0 60000 65536"/>
                <a:gd name="T12" fmla="*/ 0 60000 65536"/>
                <a:gd name="T13" fmla="*/ 0 60000 65536"/>
                <a:gd name="T14" fmla="*/ 0 60000 65536"/>
                <a:gd name="T15" fmla="*/ 0 w 612"/>
                <a:gd name="T16" fmla="*/ 0 h 602"/>
                <a:gd name="T17" fmla="*/ 612 w 612"/>
                <a:gd name="T18" fmla="*/ 602 h 602"/>
              </a:gdLst>
              <a:ahLst/>
              <a:cxnLst>
                <a:cxn ang="T10">
                  <a:pos x="T0" y="T1"/>
                </a:cxn>
                <a:cxn ang="T11">
                  <a:pos x="T2" y="T3"/>
                </a:cxn>
                <a:cxn ang="T12">
                  <a:pos x="T4" y="T5"/>
                </a:cxn>
                <a:cxn ang="T13">
                  <a:pos x="T6" y="T7"/>
                </a:cxn>
                <a:cxn ang="T14">
                  <a:pos x="T8" y="T9"/>
                </a:cxn>
              </a:cxnLst>
              <a:rect l="T15" t="T16" r="T17" b="T18"/>
              <a:pathLst>
                <a:path w="612" h="602">
                  <a:moveTo>
                    <a:pt x="0" y="597"/>
                  </a:moveTo>
                  <a:lnTo>
                    <a:pt x="606" y="0"/>
                  </a:lnTo>
                  <a:lnTo>
                    <a:pt x="612" y="6"/>
                  </a:lnTo>
                  <a:lnTo>
                    <a:pt x="6" y="602"/>
                  </a:lnTo>
                  <a:lnTo>
                    <a:pt x="0" y="597"/>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102" name="Freeform 35"/>
            <p:cNvSpPr>
              <a:spLocks/>
            </p:cNvSpPr>
            <p:nvPr/>
          </p:nvSpPr>
          <p:spPr bwMode="auto">
            <a:xfrm>
              <a:off x="2887663" y="4037013"/>
              <a:ext cx="1263650" cy="1071562"/>
            </a:xfrm>
            <a:custGeom>
              <a:avLst/>
              <a:gdLst>
                <a:gd name="T0" fmla="*/ 2147483647 w 915"/>
                <a:gd name="T1" fmla="*/ 2147483647 h 910"/>
                <a:gd name="T2" fmla="*/ 2147483647 w 915"/>
                <a:gd name="T3" fmla="*/ 2147483647 h 910"/>
                <a:gd name="T4" fmla="*/ 2147483647 w 915"/>
                <a:gd name="T5" fmla="*/ 0 h 910"/>
                <a:gd name="T6" fmla="*/ 2147483647 w 915"/>
                <a:gd name="T7" fmla="*/ 0 h 910"/>
                <a:gd name="T8" fmla="*/ 0 w 915"/>
                <a:gd name="T9" fmla="*/ 2147483647 h 910"/>
                <a:gd name="T10" fmla="*/ 0 w 915"/>
                <a:gd name="T11" fmla="*/ 2147483647 h 910"/>
                <a:gd name="T12" fmla="*/ 2147483647 w 915"/>
                <a:gd name="T13" fmla="*/ 2147483647 h 910"/>
                <a:gd name="T14" fmla="*/ 0 60000 65536"/>
                <a:gd name="T15" fmla="*/ 0 60000 65536"/>
                <a:gd name="T16" fmla="*/ 0 60000 65536"/>
                <a:gd name="T17" fmla="*/ 0 60000 65536"/>
                <a:gd name="T18" fmla="*/ 0 60000 65536"/>
                <a:gd name="T19" fmla="*/ 0 60000 65536"/>
                <a:gd name="T20" fmla="*/ 0 60000 65536"/>
                <a:gd name="T21" fmla="*/ 0 w 915"/>
                <a:gd name="T22" fmla="*/ 0 h 910"/>
                <a:gd name="T23" fmla="*/ 915 w 915"/>
                <a:gd name="T24" fmla="*/ 910 h 9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5" h="910">
                  <a:moveTo>
                    <a:pt x="313" y="910"/>
                  </a:moveTo>
                  <a:lnTo>
                    <a:pt x="915" y="313"/>
                  </a:lnTo>
                  <a:lnTo>
                    <a:pt x="915" y="0"/>
                  </a:lnTo>
                  <a:lnTo>
                    <a:pt x="603" y="0"/>
                  </a:lnTo>
                  <a:lnTo>
                    <a:pt x="0" y="596"/>
                  </a:lnTo>
                  <a:lnTo>
                    <a:pt x="0" y="910"/>
                  </a:lnTo>
                  <a:lnTo>
                    <a:pt x="313" y="910"/>
                  </a:lnTo>
                  <a:close/>
                </a:path>
              </a:pathLst>
            </a:custGeom>
            <a:solidFill>
              <a:srgbClr val="81C146"/>
            </a:solidFill>
            <a:ln w="9525">
              <a:noFill/>
              <a:round/>
              <a:headEnd/>
              <a:tailEnd/>
            </a:ln>
          </p:spPr>
          <p:txBody>
            <a:bodyPr/>
            <a:lstStyle/>
            <a:p>
              <a:endParaRPr lang="en-US" b="0" dirty="0">
                <a:latin typeface="Calibri" pitchFamily="34" charset="0"/>
              </a:endParaRPr>
            </a:p>
          </p:txBody>
        </p:sp>
        <p:sp>
          <p:nvSpPr>
            <p:cNvPr id="3103" name="Freeform 36"/>
            <p:cNvSpPr>
              <a:spLocks/>
            </p:cNvSpPr>
            <p:nvPr/>
          </p:nvSpPr>
          <p:spPr bwMode="auto">
            <a:xfrm>
              <a:off x="3314700" y="4392613"/>
              <a:ext cx="841375" cy="712787"/>
            </a:xfrm>
            <a:custGeom>
              <a:avLst/>
              <a:gdLst>
                <a:gd name="T0" fmla="*/ 0 w 610"/>
                <a:gd name="T1" fmla="*/ 2147483647 h 604"/>
                <a:gd name="T2" fmla="*/ 2147483647 w 610"/>
                <a:gd name="T3" fmla="*/ 0 h 604"/>
                <a:gd name="T4" fmla="*/ 2147483647 w 610"/>
                <a:gd name="T5" fmla="*/ 2147483647 h 604"/>
                <a:gd name="T6" fmla="*/ 2147483647 w 610"/>
                <a:gd name="T7" fmla="*/ 2147483647 h 604"/>
                <a:gd name="T8" fmla="*/ 0 w 610"/>
                <a:gd name="T9" fmla="*/ 2147483647 h 604"/>
                <a:gd name="T10" fmla="*/ 0 60000 65536"/>
                <a:gd name="T11" fmla="*/ 0 60000 65536"/>
                <a:gd name="T12" fmla="*/ 0 60000 65536"/>
                <a:gd name="T13" fmla="*/ 0 60000 65536"/>
                <a:gd name="T14" fmla="*/ 0 60000 65536"/>
                <a:gd name="T15" fmla="*/ 0 w 610"/>
                <a:gd name="T16" fmla="*/ 0 h 604"/>
                <a:gd name="T17" fmla="*/ 610 w 610"/>
                <a:gd name="T18" fmla="*/ 604 h 604"/>
              </a:gdLst>
              <a:ahLst/>
              <a:cxnLst>
                <a:cxn ang="T10">
                  <a:pos x="T0" y="T1"/>
                </a:cxn>
                <a:cxn ang="T11">
                  <a:pos x="T2" y="T3"/>
                </a:cxn>
                <a:cxn ang="T12">
                  <a:pos x="T4" y="T5"/>
                </a:cxn>
                <a:cxn ang="T13">
                  <a:pos x="T6" y="T7"/>
                </a:cxn>
                <a:cxn ang="T14">
                  <a:pos x="T8" y="T9"/>
                </a:cxn>
              </a:cxnLst>
              <a:rect l="T15" t="T16" r="T17" b="T18"/>
              <a:pathLst>
                <a:path w="610" h="604">
                  <a:moveTo>
                    <a:pt x="0" y="597"/>
                  </a:moveTo>
                  <a:lnTo>
                    <a:pt x="603" y="0"/>
                  </a:lnTo>
                  <a:lnTo>
                    <a:pt x="610" y="7"/>
                  </a:lnTo>
                  <a:lnTo>
                    <a:pt x="7" y="604"/>
                  </a:lnTo>
                  <a:lnTo>
                    <a:pt x="0" y="597"/>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104" name="Freeform 37"/>
            <p:cNvSpPr>
              <a:spLocks/>
            </p:cNvSpPr>
            <p:nvPr/>
          </p:nvSpPr>
          <p:spPr bwMode="auto">
            <a:xfrm>
              <a:off x="2884488" y="4022725"/>
              <a:ext cx="839787" cy="709613"/>
            </a:xfrm>
            <a:custGeom>
              <a:avLst/>
              <a:gdLst>
                <a:gd name="T0" fmla="*/ 2147483647 w 609"/>
                <a:gd name="T1" fmla="*/ 2147483647 h 602"/>
                <a:gd name="T2" fmla="*/ 2147483647 w 609"/>
                <a:gd name="T3" fmla="*/ 2147483647 h 602"/>
                <a:gd name="T4" fmla="*/ 0 w 609"/>
                <a:gd name="T5" fmla="*/ 2147483647 h 602"/>
                <a:gd name="T6" fmla="*/ 2147483647 w 609"/>
                <a:gd name="T7" fmla="*/ 0 h 602"/>
                <a:gd name="T8" fmla="*/ 2147483647 w 609"/>
                <a:gd name="T9" fmla="*/ 2147483647 h 602"/>
                <a:gd name="T10" fmla="*/ 0 60000 65536"/>
                <a:gd name="T11" fmla="*/ 0 60000 65536"/>
                <a:gd name="T12" fmla="*/ 0 60000 65536"/>
                <a:gd name="T13" fmla="*/ 0 60000 65536"/>
                <a:gd name="T14" fmla="*/ 0 60000 65536"/>
                <a:gd name="T15" fmla="*/ 0 w 609"/>
                <a:gd name="T16" fmla="*/ 0 h 602"/>
                <a:gd name="T17" fmla="*/ 609 w 609"/>
                <a:gd name="T18" fmla="*/ 602 h 602"/>
              </a:gdLst>
              <a:ahLst/>
              <a:cxnLst>
                <a:cxn ang="T10">
                  <a:pos x="T0" y="T1"/>
                </a:cxn>
                <a:cxn ang="T11">
                  <a:pos x="T2" y="T3"/>
                </a:cxn>
                <a:cxn ang="T12">
                  <a:pos x="T4" y="T5"/>
                </a:cxn>
                <a:cxn ang="T13">
                  <a:pos x="T6" y="T7"/>
                </a:cxn>
                <a:cxn ang="T14">
                  <a:pos x="T8" y="T9"/>
                </a:cxn>
              </a:cxnLst>
              <a:rect l="T15" t="T16" r="T17" b="T18"/>
              <a:pathLst>
                <a:path w="609" h="602">
                  <a:moveTo>
                    <a:pt x="609" y="6"/>
                  </a:moveTo>
                  <a:lnTo>
                    <a:pt x="6" y="602"/>
                  </a:lnTo>
                  <a:lnTo>
                    <a:pt x="0" y="595"/>
                  </a:lnTo>
                  <a:lnTo>
                    <a:pt x="602" y="0"/>
                  </a:lnTo>
                  <a:lnTo>
                    <a:pt x="609" y="6"/>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105" name="Rectangle 38"/>
            <p:cNvSpPr>
              <a:spLocks noChangeArrowheads="1"/>
            </p:cNvSpPr>
            <p:nvPr/>
          </p:nvSpPr>
          <p:spPr bwMode="auto">
            <a:xfrm>
              <a:off x="2887663" y="5095875"/>
              <a:ext cx="431800" cy="9525"/>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06" name="Rectangle 39"/>
            <p:cNvSpPr>
              <a:spLocks noChangeArrowheads="1"/>
            </p:cNvSpPr>
            <p:nvPr/>
          </p:nvSpPr>
          <p:spPr bwMode="auto">
            <a:xfrm>
              <a:off x="2881313" y="4729163"/>
              <a:ext cx="11112" cy="369887"/>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07" name="Rectangle 40"/>
            <p:cNvSpPr>
              <a:spLocks noChangeArrowheads="1"/>
            </p:cNvSpPr>
            <p:nvPr/>
          </p:nvSpPr>
          <p:spPr bwMode="auto">
            <a:xfrm>
              <a:off x="2887663" y="4725988"/>
              <a:ext cx="431800" cy="9525"/>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08" name="Rectangle 41"/>
            <p:cNvSpPr>
              <a:spLocks noChangeArrowheads="1"/>
            </p:cNvSpPr>
            <p:nvPr/>
          </p:nvSpPr>
          <p:spPr bwMode="auto">
            <a:xfrm>
              <a:off x="3313113" y="4729163"/>
              <a:ext cx="12700" cy="369887"/>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09" name="Freeform 42"/>
            <p:cNvSpPr>
              <a:spLocks/>
            </p:cNvSpPr>
            <p:nvPr/>
          </p:nvSpPr>
          <p:spPr bwMode="auto">
            <a:xfrm>
              <a:off x="3314700" y="4022725"/>
              <a:ext cx="841375" cy="709613"/>
            </a:xfrm>
            <a:custGeom>
              <a:avLst/>
              <a:gdLst>
                <a:gd name="T0" fmla="*/ 0 w 610"/>
                <a:gd name="T1" fmla="*/ 2147483647 h 602"/>
                <a:gd name="T2" fmla="*/ 2147483647 w 610"/>
                <a:gd name="T3" fmla="*/ 0 h 602"/>
                <a:gd name="T4" fmla="*/ 2147483647 w 610"/>
                <a:gd name="T5" fmla="*/ 2147483647 h 602"/>
                <a:gd name="T6" fmla="*/ 2147483647 w 610"/>
                <a:gd name="T7" fmla="*/ 2147483647 h 602"/>
                <a:gd name="T8" fmla="*/ 0 w 610"/>
                <a:gd name="T9" fmla="*/ 2147483647 h 602"/>
                <a:gd name="T10" fmla="*/ 0 60000 65536"/>
                <a:gd name="T11" fmla="*/ 0 60000 65536"/>
                <a:gd name="T12" fmla="*/ 0 60000 65536"/>
                <a:gd name="T13" fmla="*/ 0 60000 65536"/>
                <a:gd name="T14" fmla="*/ 0 60000 65536"/>
                <a:gd name="T15" fmla="*/ 0 w 610"/>
                <a:gd name="T16" fmla="*/ 0 h 602"/>
                <a:gd name="T17" fmla="*/ 610 w 610"/>
                <a:gd name="T18" fmla="*/ 602 h 602"/>
              </a:gdLst>
              <a:ahLst/>
              <a:cxnLst>
                <a:cxn ang="T10">
                  <a:pos x="T0" y="T1"/>
                </a:cxn>
                <a:cxn ang="T11">
                  <a:pos x="T2" y="T3"/>
                </a:cxn>
                <a:cxn ang="T12">
                  <a:pos x="T4" y="T5"/>
                </a:cxn>
                <a:cxn ang="T13">
                  <a:pos x="T6" y="T7"/>
                </a:cxn>
                <a:cxn ang="T14">
                  <a:pos x="T8" y="T9"/>
                </a:cxn>
              </a:cxnLst>
              <a:rect l="T15" t="T16" r="T17" b="T18"/>
              <a:pathLst>
                <a:path w="610" h="602">
                  <a:moveTo>
                    <a:pt x="0" y="595"/>
                  </a:moveTo>
                  <a:lnTo>
                    <a:pt x="603" y="0"/>
                  </a:lnTo>
                  <a:lnTo>
                    <a:pt x="610" y="6"/>
                  </a:lnTo>
                  <a:lnTo>
                    <a:pt x="7" y="602"/>
                  </a:lnTo>
                  <a:lnTo>
                    <a:pt x="0" y="595"/>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110" name="Freeform 43"/>
            <p:cNvSpPr>
              <a:spLocks/>
            </p:cNvSpPr>
            <p:nvPr/>
          </p:nvSpPr>
          <p:spPr bwMode="auto">
            <a:xfrm>
              <a:off x="1016000" y="3903663"/>
              <a:ext cx="2705100" cy="833437"/>
            </a:xfrm>
            <a:custGeom>
              <a:avLst/>
              <a:gdLst>
                <a:gd name="T0" fmla="*/ 2147483647 w 1961"/>
                <a:gd name="T1" fmla="*/ 2147483647 h 706"/>
                <a:gd name="T2" fmla="*/ 2147483647 w 1961"/>
                <a:gd name="T3" fmla="*/ 2147483647 h 706"/>
                <a:gd name="T4" fmla="*/ 2147483647 w 1961"/>
                <a:gd name="T5" fmla="*/ 0 h 706"/>
                <a:gd name="T6" fmla="*/ 2147483647 w 1961"/>
                <a:gd name="T7" fmla="*/ 0 h 706"/>
                <a:gd name="T8" fmla="*/ 0 w 1961"/>
                <a:gd name="T9" fmla="*/ 2147483647 h 706"/>
                <a:gd name="T10" fmla="*/ 0 w 1961"/>
                <a:gd name="T11" fmla="*/ 2147483647 h 706"/>
                <a:gd name="T12" fmla="*/ 2147483647 w 1961"/>
                <a:gd name="T13" fmla="*/ 2147483647 h 706"/>
                <a:gd name="T14" fmla="*/ 0 60000 65536"/>
                <a:gd name="T15" fmla="*/ 0 60000 65536"/>
                <a:gd name="T16" fmla="*/ 0 60000 65536"/>
                <a:gd name="T17" fmla="*/ 0 60000 65536"/>
                <a:gd name="T18" fmla="*/ 0 60000 65536"/>
                <a:gd name="T19" fmla="*/ 0 60000 65536"/>
                <a:gd name="T20" fmla="*/ 0 60000 65536"/>
                <a:gd name="T21" fmla="*/ 0 w 1961"/>
                <a:gd name="T22" fmla="*/ 0 h 706"/>
                <a:gd name="T23" fmla="*/ 1961 w 1961"/>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1" h="706">
                  <a:moveTo>
                    <a:pt x="1355" y="706"/>
                  </a:moveTo>
                  <a:lnTo>
                    <a:pt x="1961" y="109"/>
                  </a:lnTo>
                  <a:lnTo>
                    <a:pt x="1961" y="0"/>
                  </a:lnTo>
                  <a:lnTo>
                    <a:pt x="606" y="0"/>
                  </a:lnTo>
                  <a:lnTo>
                    <a:pt x="0" y="596"/>
                  </a:lnTo>
                  <a:lnTo>
                    <a:pt x="0" y="706"/>
                  </a:lnTo>
                  <a:lnTo>
                    <a:pt x="1355" y="706"/>
                  </a:lnTo>
                  <a:close/>
                </a:path>
              </a:pathLst>
            </a:custGeom>
            <a:solidFill>
              <a:srgbClr val="FFEB00"/>
            </a:solidFill>
            <a:ln w="9525">
              <a:noFill/>
              <a:round/>
              <a:headEnd/>
              <a:tailEnd/>
            </a:ln>
          </p:spPr>
          <p:txBody>
            <a:bodyPr/>
            <a:lstStyle/>
            <a:p>
              <a:endParaRPr lang="en-US" b="0" dirty="0">
                <a:latin typeface="Calibri" pitchFamily="34" charset="0"/>
              </a:endParaRPr>
            </a:p>
          </p:txBody>
        </p:sp>
        <p:sp>
          <p:nvSpPr>
            <p:cNvPr id="3111" name="Freeform 44"/>
            <p:cNvSpPr>
              <a:spLocks/>
            </p:cNvSpPr>
            <p:nvPr/>
          </p:nvSpPr>
          <p:spPr bwMode="auto">
            <a:xfrm>
              <a:off x="2884488" y="4013200"/>
              <a:ext cx="844550" cy="711200"/>
            </a:xfrm>
            <a:custGeom>
              <a:avLst/>
              <a:gdLst>
                <a:gd name="T0" fmla="*/ 0 w 612"/>
                <a:gd name="T1" fmla="*/ 2147483647 h 602"/>
                <a:gd name="T2" fmla="*/ 2147483647 w 612"/>
                <a:gd name="T3" fmla="*/ 0 h 602"/>
                <a:gd name="T4" fmla="*/ 2147483647 w 612"/>
                <a:gd name="T5" fmla="*/ 2147483647 h 602"/>
                <a:gd name="T6" fmla="*/ 2147483647 w 612"/>
                <a:gd name="T7" fmla="*/ 2147483647 h 602"/>
                <a:gd name="T8" fmla="*/ 0 w 612"/>
                <a:gd name="T9" fmla="*/ 2147483647 h 602"/>
                <a:gd name="T10" fmla="*/ 0 60000 65536"/>
                <a:gd name="T11" fmla="*/ 0 60000 65536"/>
                <a:gd name="T12" fmla="*/ 0 60000 65536"/>
                <a:gd name="T13" fmla="*/ 0 60000 65536"/>
                <a:gd name="T14" fmla="*/ 0 60000 65536"/>
                <a:gd name="T15" fmla="*/ 0 w 612"/>
                <a:gd name="T16" fmla="*/ 0 h 602"/>
                <a:gd name="T17" fmla="*/ 612 w 612"/>
                <a:gd name="T18" fmla="*/ 602 h 602"/>
              </a:gdLst>
              <a:ahLst/>
              <a:cxnLst>
                <a:cxn ang="T10">
                  <a:pos x="T0" y="T1"/>
                </a:cxn>
                <a:cxn ang="T11">
                  <a:pos x="T2" y="T3"/>
                </a:cxn>
                <a:cxn ang="T12">
                  <a:pos x="T4" y="T5"/>
                </a:cxn>
                <a:cxn ang="T13">
                  <a:pos x="T6" y="T7"/>
                </a:cxn>
                <a:cxn ang="T14">
                  <a:pos x="T8" y="T9"/>
                </a:cxn>
              </a:cxnLst>
              <a:rect l="T15" t="T16" r="T17" b="T18"/>
              <a:pathLst>
                <a:path w="612" h="602">
                  <a:moveTo>
                    <a:pt x="0" y="597"/>
                  </a:moveTo>
                  <a:lnTo>
                    <a:pt x="606" y="0"/>
                  </a:lnTo>
                  <a:lnTo>
                    <a:pt x="612" y="6"/>
                  </a:lnTo>
                  <a:lnTo>
                    <a:pt x="6" y="602"/>
                  </a:lnTo>
                  <a:lnTo>
                    <a:pt x="0" y="597"/>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112" name="Rectangle 45"/>
            <p:cNvSpPr>
              <a:spLocks noChangeArrowheads="1"/>
            </p:cNvSpPr>
            <p:nvPr/>
          </p:nvSpPr>
          <p:spPr bwMode="auto">
            <a:xfrm>
              <a:off x="1854200" y="3883025"/>
              <a:ext cx="1870075" cy="9525"/>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13" name="Freeform 46"/>
            <p:cNvSpPr>
              <a:spLocks/>
            </p:cNvSpPr>
            <p:nvPr/>
          </p:nvSpPr>
          <p:spPr bwMode="auto">
            <a:xfrm>
              <a:off x="1014413" y="3884613"/>
              <a:ext cx="844550" cy="711200"/>
            </a:xfrm>
            <a:custGeom>
              <a:avLst/>
              <a:gdLst>
                <a:gd name="T0" fmla="*/ 2147483647 w 612"/>
                <a:gd name="T1" fmla="*/ 2147483647 h 602"/>
                <a:gd name="T2" fmla="*/ 2147483647 w 612"/>
                <a:gd name="T3" fmla="*/ 2147483647 h 602"/>
                <a:gd name="T4" fmla="*/ 0 w 612"/>
                <a:gd name="T5" fmla="*/ 2147483647 h 602"/>
                <a:gd name="T6" fmla="*/ 2147483647 w 612"/>
                <a:gd name="T7" fmla="*/ 0 h 602"/>
                <a:gd name="T8" fmla="*/ 2147483647 w 612"/>
                <a:gd name="T9" fmla="*/ 2147483647 h 602"/>
                <a:gd name="T10" fmla="*/ 0 60000 65536"/>
                <a:gd name="T11" fmla="*/ 0 60000 65536"/>
                <a:gd name="T12" fmla="*/ 0 60000 65536"/>
                <a:gd name="T13" fmla="*/ 0 60000 65536"/>
                <a:gd name="T14" fmla="*/ 0 60000 65536"/>
                <a:gd name="T15" fmla="*/ 0 w 612"/>
                <a:gd name="T16" fmla="*/ 0 h 602"/>
                <a:gd name="T17" fmla="*/ 612 w 612"/>
                <a:gd name="T18" fmla="*/ 602 h 602"/>
              </a:gdLst>
              <a:ahLst/>
              <a:cxnLst>
                <a:cxn ang="T10">
                  <a:pos x="T0" y="T1"/>
                </a:cxn>
                <a:cxn ang="T11">
                  <a:pos x="T2" y="T3"/>
                </a:cxn>
                <a:cxn ang="T12">
                  <a:pos x="T4" y="T5"/>
                </a:cxn>
                <a:cxn ang="T13">
                  <a:pos x="T6" y="T7"/>
                </a:cxn>
                <a:cxn ang="T14">
                  <a:pos x="T8" y="T9"/>
                </a:cxn>
              </a:cxnLst>
              <a:rect l="T15" t="T16" r="T17" b="T18"/>
              <a:pathLst>
                <a:path w="612" h="602">
                  <a:moveTo>
                    <a:pt x="612" y="7"/>
                  </a:moveTo>
                  <a:lnTo>
                    <a:pt x="6" y="602"/>
                  </a:lnTo>
                  <a:lnTo>
                    <a:pt x="0" y="596"/>
                  </a:lnTo>
                  <a:lnTo>
                    <a:pt x="606" y="0"/>
                  </a:lnTo>
                  <a:lnTo>
                    <a:pt x="612" y="7"/>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114" name="Rectangle 47"/>
            <p:cNvSpPr>
              <a:spLocks noChangeArrowheads="1"/>
            </p:cNvSpPr>
            <p:nvPr/>
          </p:nvSpPr>
          <p:spPr bwMode="auto">
            <a:xfrm>
              <a:off x="1019175" y="4716463"/>
              <a:ext cx="1868488" cy="9525"/>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15" name="Rectangle 48"/>
            <p:cNvSpPr>
              <a:spLocks noChangeArrowheads="1"/>
            </p:cNvSpPr>
            <p:nvPr/>
          </p:nvSpPr>
          <p:spPr bwMode="auto">
            <a:xfrm>
              <a:off x="1011238" y="4591050"/>
              <a:ext cx="11112" cy="130175"/>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16" name="Rectangle 49"/>
            <p:cNvSpPr>
              <a:spLocks noChangeArrowheads="1"/>
            </p:cNvSpPr>
            <p:nvPr/>
          </p:nvSpPr>
          <p:spPr bwMode="auto">
            <a:xfrm>
              <a:off x="1019175" y="4586288"/>
              <a:ext cx="1868488" cy="11112"/>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17" name="Rectangle 50"/>
            <p:cNvSpPr>
              <a:spLocks noChangeArrowheads="1"/>
            </p:cNvSpPr>
            <p:nvPr/>
          </p:nvSpPr>
          <p:spPr bwMode="auto">
            <a:xfrm>
              <a:off x="2881313" y="4591050"/>
              <a:ext cx="11112" cy="130175"/>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18" name="Freeform 51"/>
            <p:cNvSpPr>
              <a:spLocks/>
            </p:cNvSpPr>
            <p:nvPr/>
          </p:nvSpPr>
          <p:spPr bwMode="auto">
            <a:xfrm>
              <a:off x="2884488" y="3884613"/>
              <a:ext cx="844550" cy="711200"/>
            </a:xfrm>
            <a:custGeom>
              <a:avLst/>
              <a:gdLst>
                <a:gd name="T0" fmla="*/ 0 w 612"/>
                <a:gd name="T1" fmla="*/ 2147483647 h 602"/>
                <a:gd name="T2" fmla="*/ 2147483647 w 612"/>
                <a:gd name="T3" fmla="*/ 0 h 602"/>
                <a:gd name="T4" fmla="*/ 2147483647 w 612"/>
                <a:gd name="T5" fmla="*/ 2147483647 h 602"/>
                <a:gd name="T6" fmla="*/ 2147483647 w 612"/>
                <a:gd name="T7" fmla="*/ 2147483647 h 602"/>
                <a:gd name="T8" fmla="*/ 0 w 612"/>
                <a:gd name="T9" fmla="*/ 2147483647 h 602"/>
                <a:gd name="T10" fmla="*/ 0 60000 65536"/>
                <a:gd name="T11" fmla="*/ 0 60000 65536"/>
                <a:gd name="T12" fmla="*/ 0 60000 65536"/>
                <a:gd name="T13" fmla="*/ 0 60000 65536"/>
                <a:gd name="T14" fmla="*/ 0 60000 65536"/>
                <a:gd name="T15" fmla="*/ 0 w 612"/>
                <a:gd name="T16" fmla="*/ 0 h 602"/>
                <a:gd name="T17" fmla="*/ 612 w 612"/>
                <a:gd name="T18" fmla="*/ 602 h 602"/>
              </a:gdLst>
              <a:ahLst/>
              <a:cxnLst>
                <a:cxn ang="T10">
                  <a:pos x="T0" y="T1"/>
                </a:cxn>
                <a:cxn ang="T11">
                  <a:pos x="T2" y="T3"/>
                </a:cxn>
                <a:cxn ang="T12">
                  <a:pos x="T4" y="T5"/>
                </a:cxn>
                <a:cxn ang="T13">
                  <a:pos x="T6" y="T7"/>
                </a:cxn>
                <a:cxn ang="T14">
                  <a:pos x="T8" y="T9"/>
                </a:cxn>
              </a:cxnLst>
              <a:rect l="T15" t="T16" r="T17" b="T18"/>
              <a:pathLst>
                <a:path w="612" h="602">
                  <a:moveTo>
                    <a:pt x="0" y="596"/>
                  </a:moveTo>
                  <a:lnTo>
                    <a:pt x="606" y="0"/>
                  </a:lnTo>
                  <a:lnTo>
                    <a:pt x="612" y="7"/>
                  </a:lnTo>
                  <a:lnTo>
                    <a:pt x="6" y="602"/>
                  </a:lnTo>
                  <a:lnTo>
                    <a:pt x="0" y="596"/>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119" name="Freeform 52"/>
            <p:cNvSpPr>
              <a:spLocks/>
            </p:cNvSpPr>
            <p:nvPr/>
          </p:nvSpPr>
          <p:spPr bwMode="auto">
            <a:xfrm>
              <a:off x="1631950" y="3771900"/>
              <a:ext cx="1550988" cy="823913"/>
            </a:xfrm>
            <a:custGeom>
              <a:avLst/>
              <a:gdLst>
                <a:gd name="T0" fmla="*/ 2147483647 w 1051"/>
                <a:gd name="T1" fmla="*/ 2147483647 h 717"/>
                <a:gd name="T2" fmla="*/ 2147483647 w 1051"/>
                <a:gd name="T3" fmla="*/ 2147483647 h 717"/>
                <a:gd name="T4" fmla="*/ 2147483647 w 1051"/>
                <a:gd name="T5" fmla="*/ 0 h 717"/>
                <a:gd name="T6" fmla="*/ 2147483647 w 1051"/>
                <a:gd name="T7" fmla="*/ 0 h 717"/>
                <a:gd name="T8" fmla="*/ 0 w 1051"/>
                <a:gd name="T9" fmla="*/ 2147483647 h 717"/>
                <a:gd name="T10" fmla="*/ 0 w 1051"/>
                <a:gd name="T11" fmla="*/ 2147483647 h 717"/>
                <a:gd name="T12" fmla="*/ 2147483647 w 1051"/>
                <a:gd name="T13" fmla="*/ 2147483647 h 717"/>
                <a:gd name="T14" fmla="*/ 0 60000 65536"/>
                <a:gd name="T15" fmla="*/ 0 60000 65536"/>
                <a:gd name="T16" fmla="*/ 0 60000 65536"/>
                <a:gd name="T17" fmla="*/ 0 60000 65536"/>
                <a:gd name="T18" fmla="*/ 0 60000 65536"/>
                <a:gd name="T19" fmla="*/ 0 60000 65536"/>
                <a:gd name="T20" fmla="*/ 0 60000 65536"/>
                <a:gd name="T21" fmla="*/ 0 w 1051"/>
                <a:gd name="T22" fmla="*/ 0 h 717"/>
                <a:gd name="T23" fmla="*/ 1051 w 1051"/>
                <a:gd name="T24" fmla="*/ 717 h 7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1" h="717">
                  <a:moveTo>
                    <a:pt x="534" y="717"/>
                  </a:moveTo>
                  <a:lnTo>
                    <a:pt x="1051" y="117"/>
                  </a:lnTo>
                  <a:lnTo>
                    <a:pt x="1051" y="0"/>
                  </a:lnTo>
                  <a:lnTo>
                    <a:pt x="517" y="0"/>
                  </a:lnTo>
                  <a:lnTo>
                    <a:pt x="0" y="598"/>
                  </a:lnTo>
                  <a:lnTo>
                    <a:pt x="0" y="717"/>
                  </a:lnTo>
                  <a:lnTo>
                    <a:pt x="534" y="717"/>
                  </a:lnTo>
                  <a:close/>
                </a:path>
              </a:pathLst>
            </a:custGeom>
            <a:solidFill>
              <a:srgbClr val="4F66A7"/>
            </a:solidFill>
            <a:ln w="9525">
              <a:noFill/>
              <a:round/>
              <a:headEnd/>
              <a:tailEnd/>
            </a:ln>
          </p:spPr>
          <p:txBody>
            <a:bodyPr/>
            <a:lstStyle/>
            <a:p>
              <a:endParaRPr lang="en-US" b="0" dirty="0">
                <a:latin typeface="Calibri" pitchFamily="34" charset="0"/>
              </a:endParaRPr>
            </a:p>
          </p:txBody>
        </p:sp>
        <p:sp>
          <p:nvSpPr>
            <p:cNvPr id="3120" name="Freeform 53"/>
            <p:cNvSpPr>
              <a:spLocks/>
            </p:cNvSpPr>
            <p:nvPr/>
          </p:nvSpPr>
          <p:spPr bwMode="auto">
            <a:xfrm>
              <a:off x="2416175" y="3879850"/>
              <a:ext cx="766763" cy="715963"/>
            </a:xfrm>
            <a:custGeom>
              <a:avLst/>
              <a:gdLst>
                <a:gd name="T0" fmla="*/ 0 w 524"/>
                <a:gd name="T1" fmla="*/ 2147483647 h 607"/>
                <a:gd name="T2" fmla="*/ 2147483647 w 524"/>
                <a:gd name="T3" fmla="*/ 0 h 607"/>
                <a:gd name="T4" fmla="*/ 2147483647 w 524"/>
                <a:gd name="T5" fmla="*/ 2147483647 h 607"/>
                <a:gd name="T6" fmla="*/ 2147483647 w 524"/>
                <a:gd name="T7" fmla="*/ 2147483647 h 607"/>
                <a:gd name="T8" fmla="*/ 0 w 524"/>
                <a:gd name="T9" fmla="*/ 2147483647 h 607"/>
                <a:gd name="T10" fmla="*/ 0 60000 65536"/>
                <a:gd name="T11" fmla="*/ 0 60000 65536"/>
                <a:gd name="T12" fmla="*/ 0 60000 65536"/>
                <a:gd name="T13" fmla="*/ 0 60000 65536"/>
                <a:gd name="T14" fmla="*/ 0 60000 65536"/>
                <a:gd name="T15" fmla="*/ 0 w 524"/>
                <a:gd name="T16" fmla="*/ 0 h 607"/>
                <a:gd name="T17" fmla="*/ 524 w 524"/>
                <a:gd name="T18" fmla="*/ 607 h 607"/>
              </a:gdLst>
              <a:ahLst/>
              <a:cxnLst>
                <a:cxn ang="T10">
                  <a:pos x="T0" y="T1"/>
                </a:cxn>
                <a:cxn ang="T11">
                  <a:pos x="T2" y="T3"/>
                </a:cxn>
                <a:cxn ang="T12">
                  <a:pos x="T4" y="T5"/>
                </a:cxn>
                <a:cxn ang="T13">
                  <a:pos x="T6" y="T7"/>
                </a:cxn>
                <a:cxn ang="T14">
                  <a:pos x="T8" y="T9"/>
                </a:cxn>
              </a:cxnLst>
              <a:rect l="T15" t="T16" r="T17" b="T18"/>
              <a:pathLst>
                <a:path w="524" h="607">
                  <a:moveTo>
                    <a:pt x="0" y="601"/>
                  </a:moveTo>
                  <a:lnTo>
                    <a:pt x="517" y="0"/>
                  </a:lnTo>
                  <a:lnTo>
                    <a:pt x="524" y="7"/>
                  </a:lnTo>
                  <a:lnTo>
                    <a:pt x="7" y="607"/>
                  </a:lnTo>
                  <a:lnTo>
                    <a:pt x="0" y="601"/>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121" name="Freeform 55"/>
            <p:cNvSpPr>
              <a:spLocks/>
            </p:cNvSpPr>
            <p:nvPr/>
          </p:nvSpPr>
          <p:spPr bwMode="auto">
            <a:xfrm>
              <a:off x="1631950" y="3771900"/>
              <a:ext cx="757238" cy="684213"/>
            </a:xfrm>
            <a:custGeom>
              <a:avLst/>
              <a:gdLst>
                <a:gd name="T0" fmla="*/ 2147483647 w 524"/>
                <a:gd name="T1" fmla="*/ 2147483647 h 606"/>
                <a:gd name="T2" fmla="*/ 2147483647 w 524"/>
                <a:gd name="T3" fmla="*/ 2147483647 h 606"/>
                <a:gd name="T4" fmla="*/ 0 w 524"/>
                <a:gd name="T5" fmla="*/ 2147483647 h 606"/>
                <a:gd name="T6" fmla="*/ 2147483647 w 524"/>
                <a:gd name="T7" fmla="*/ 0 h 606"/>
                <a:gd name="T8" fmla="*/ 2147483647 w 524"/>
                <a:gd name="T9" fmla="*/ 2147483647 h 606"/>
                <a:gd name="T10" fmla="*/ 0 60000 65536"/>
                <a:gd name="T11" fmla="*/ 0 60000 65536"/>
                <a:gd name="T12" fmla="*/ 0 60000 65536"/>
                <a:gd name="T13" fmla="*/ 0 60000 65536"/>
                <a:gd name="T14" fmla="*/ 0 60000 65536"/>
                <a:gd name="T15" fmla="*/ 0 w 524"/>
                <a:gd name="T16" fmla="*/ 0 h 606"/>
                <a:gd name="T17" fmla="*/ 524 w 524"/>
                <a:gd name="T18" fmla="*/ 606 h 606"/>
              </a:gdLst>
              <a:ahLst/>
              <a:cxnLst>
                <a:cxn ang="T10">
                  <a:pos x="T0" y="T1"/>
                </a:cxn>
                <a:cxn ang="T11">
                  <a:pos x="T2" y="T3"/>
                </a:cxn>
                <a:cxn ang="T12">
                  <a:pos x="T4" y="T5"/>
                </a:cxn>
                <a:cxn ang="T13">
                  <a:pos x="T6" y="T7"/>
                </a:cxn>
                <a:cxn ang="T14">
                  <a:pos x="T8" y="T9"/>
                </a:cxn>
              </a:cxnLst>
              <a:rect l="T15" t="T16" r="T17" b="T18"/>
              <a:pathLst>
                <a:path w="524" h="606">
                  <a:moveTo>
                    <a:pt x="524" y="5"/>
                  </a:moveTo>
                  <a:lnTo>
                    <a:pt x="8" y="606"/>
                  </a:lnTo>
                  <a:lnTo>
                    <a:pt x="0" y="601"/>
                  </a:lnTo>
                  <a:lnTo>
                    <a:pt x="517" y="0"/>
                  </a:lnTo>
                  <a:lnTo>
                    <a:pt x="524" y="5"/>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122" name="Rectangle 56"/>
            <p:cNvSpPr>
              <a:spLocks noChangeArrowheads="1"/>
            </p:cNvSpPr>
            <p:nvPr/>
          </p:nvSpPr>
          <p:spPr bwMode="auto">
            <a:xfrm>
              <a:off x="1631950" y="4586288"/>
              <a:ext cx="738188" cy="11112"/>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23" name="Rectangle 57"/>
            <p:cNvSpPr>
              <a:spLocks noChangeArrowheads="1"/>
            </p:cNvSpPr>
            <p:nvPr/>
          </p:nvSpPr>
          <p:spPr bwMode="auto">
            <a:xfrm>
              <a:off x="1631950" y="4451350"/>
              <a:ext cx="11113" cy="139700"/>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24" name="Rectangle 58"/>
            <p:cNvSpPr>
              <a:spLocks noChangeArrowheads="1"/>
            </p:cNvSpPr>
            <p:nvPr/>
          </p:nvSpPr>
          <p:spPr bwMode="auto">
            <a:xfrm>
              <a:off x="2414588" y="4451350"/>
              <a:ext cx="12700" cy="139700"/>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25" name="Freeform 59"/>
            <p:cNvSpPr>
              <a:spLocks/>
            </p:cNvSpPr>
            <p:nvPr/>
          </p:nvSpPr>
          <p:spPr bwMode="auto">
            <a:xfrm>
              <a:off x="2427288" y="3771900"/>
              <a:ext cx="755650" cy="684213"/>
            </a:xfrm>
            <a:custGeom>
              <a:avLst/>
              <a:gdLst>
                <a:gd name="T0" fmla="*/ 0 w 524"/>
                <a:gd name="T1" fmla="*/ 2147483647 h 606"/>
                <a:gd name="T2" fmla="*/ 2147483647 w 524"/>
                <a:gd name="T3" fmla="*/ 0 h 606"/>
                <a:gd name="T4" fmla="*/ 2147483647 w 524"/>
                <a:gd name="T5" fmla="*/ 2147483647 h 606"/>
                <a:gd name="T6" fmla="*/ 2147483647 w 524"/>
                <a:gd name="T7" fmla="*/ 2147483647 h 606"/>
                <a:gd name="T8" fmla="*/ 0 w 524"/>
                <a:gd name="T9" fmla="*/ 2147483647 h 606"/>
                <a:gd name="T10" fmla="*/ 0 60000 65536"/>
                <a:gd name="T11" fmla="*/ 0 60000 65536"/>
                <a:gd name="T12" fmla="*/ 0 60000 65536"/>
                <a:gd name="T13" fmla="*/ 0 60000 65536"/>
                <a:gd name="T14" fmla="*/ 0 60000 65536"/>
                <a:gd name="T15" fmla="*/ 0 w 524"/>
                <a:gd name="T16" fmla="*/ 0 h 606"/>
                <a:gd name="T17" fmla="*/ 524 w 524"/>
                <a:gd name="T18" fmla="*/ 606 h 606"/>
              </a:gdLst>
              <a:ahLst/>
              <a:cxnLst>
                <a:cxn ang="T10">
                  <a:pos x="T0" y="T1"/>
                </a:cxn>
                <a:cxn ang="T11">
                  <a:pos x="T2" y="T3"/>
                </a:cxn>
                <a:cxn ang="T12">
                  <a:pos x="T4" y="T5"/>
                </a:cxn>
                <a:cxn ang="T13">
                  <a:pos x="T6" y="T7"/>
                </a:cxn>
                <a:cxn ang="T14">
                  <a:pos x="T8" y="T9"/>
                </a:cxn>
              </a:cxnLst>
              <a:rect l="T15" t="T16" r="T17" b="T18"/>
              <a:pathLst>
                <a:path w="524" h="606">
                  <a:moveTo>
                    <a:pt x="0" y="601"/>
                  </a:moveTo>
                  <a:lnTo>
                    <a:pt x="517" y="0"/>
                  </a:lnTo>
                  <a:lnTo>
                    <a:pt x="524" y="5"/>
                  </a:lnTo>
                  <a:lnTo>
                    <a:pt x="7" y="606"/>
                  </a:lnTo>
                  <a:lnTo>
                    <a:pt x="0" y="601"/>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126" name="Freeform 60"/>
            <p:cNvSpPr>
              <a:spLocks/>
            </p:cNvSpPr>
            <p:nvPr/>
          </p:nvSpPr>
          <p:spPr bwMode="auto">
            <a:xfrm>
              <a:off x="3319463" y="4699000"/>
              <a:ext cx="844550" cy="679450"/>
            </a:xfrm>
            <a:custGeom>
              <a:avLst/>
              <a:gdLst>
                <a:gd name="T0" fmla="*/ 0 w 634"/>
                <a:gd name="T1" fmla="*/ 2147483647 h 711"/>
                <a:gd name="T2" fmla="*/ 2147483647 w 634"/>
                <a:gd name="T3" fmla="*/ 0 h 711"/>
                <a:gd name="T4" fmla="*/ 2147483647 w 634"/>
                <a:gd name="T5" fmla="*/ 2147483647 h 711"/>
                <a:gd name="T6" fmla="*/ 2147483647 w 634"/>
                <a:gd name="T7" fmla="*/ 2147483647 h 711"/>
                <a:gd name="T8" fmla="*/ 0 w 634"/>
                <a:gd name="T9" fmla="*/ 2147483647 h 711"/>
                <a:gd name="T10" fmla="*/ 0 60000 65536"/>
                <a:gd name="T11" fmla="*/ 0 60000 65536"/>
                <a:gd name="T12" fmla="*/ 0 60000 65536"/>
                <a:gd name="T13" fmla="*/ 0 60000 65536"/>
                <a:gd name="T14" fmla="*/ 0 60000 65536"/>
                <a:gd name="T15" fmla="*/ 0 w 634"/>
                <a:gd name="T16" fmla="*/ 0 h 711"/>
                <a:gd name="T17" fmla="*/ 634 w 634"/>
                <a:gd name="T18" fmla="*/ 711 h 711"/>
              </a:gdLst>
              <a:ahLst/>
              <a:cxnLst>
                <a:cxn ang="T10">
                  <a:pos x="T0" y="T1"/>
                </a:cxn>
                <a:cxn ang="T11">
                  <a:pos x="T2" y="T3"/>
                </a:cxn>
                <a:cxn ang="T12">
                  <a:pos x="T4" y="T5"/>
                </a:cxn>
                <a:cxn ang="T13">
                  <a:pos x="T6" y="T7"/>
                </a:cxn>
                <a:cxn ang="T14">
                  <a:pos x="T8" y="T9"/>
                </a:cxn>
              </a:cxnLst>
              <a:rect l="T15" t="T16" r="T17" b="T18"/>
              <a:pathLst>
                <a:path w="634" h="711">
                  <a:moveTo>
                    <a:pt x="0" y="704"/>
                  </a:moveTo>
                  <a:lnTo>
                    <a:pt x="627" y="0"/>
                  </a:lnTo>
                  <a:lnTo>
                    <a:pt x="634" y="5"/>
                  </a:lnTo>
                  <a:lnTo>
                    <a:pt x="7" y="711"/>
                  </a:lnTo>
                  <a:lnTo>
                    <a:pt x="0" y="704"/>
                  </a:lnTo>
                  <a:close/>
                </a:path>
              </a:pathLst>
            </a:custGeom>
            <a:solidFill>
              <a:srgbClr val="000000"/>
            </a:solidFill>
            <a:ln w="9525">
              <a:noFill/>
              <a:round/>
              <a:headEnd/>
              <a:tailEnd/>
            </a:ln>
          </p:spPr>
          <p:txBody>
            <a:bodyPr/>
            <a:lstStyle/>
            <a:p>
              <a:endParaRPr lang="en-US" b="0" dirty="0">
                <a:latin typeface="Calibri" pitchFamily="34" charset="0"/>
              </a:endParaRPr>
            </a:p>
          </p:txBody>
        </p:sp>
        <p:sp>
          <p:nvSpPr>
            <p:cNvPr id="3127" name="Freeform 61"/>
            <p:cNvSpPr>
              <a:spLocks/>
            </p:cNvSpPr>
            <p:nvPr/>
          </p:nvSpPr>
          <p:spPr bwMode="auto">
            <a:xfrm>
              <a:off x="1241425" y="3175000"/>
              <a:ext cx="663575" cy="452438"/>
            </a:xfrm>
            <a:custGeom>
              <a:avLst/>
              <a:gdLst>
                <a:gd name="T0" fmla="*/ 0 w 480"/>
                <a:gd name="T1" fmla="*/ 0 h 328"/>
                <a:gd name="T2" fmla="*/ 2147483647 w 480"/>
                <a:gd name="T3" fmla="*/ 2147483647 h 328"/>
                <a:gd name="T4" fmla="*/ 2147483647 w 480"/>
                <a:gd name="T5" fmla="*/ 2147483647 h 328"/>
                <a:gd name="T6" fmla="*/ 2147483647 w 480"/>
                <a:gd name="T7" fmla="*/ 2147483647 h 328"/>
                <a:gd name="T8" fmla="*/ 0 60000 65536"/>
                <a:gd name="T9" fmla="*/ 0 60000 65536"/>
                <a:gd name="T10" fmla="*/ 0 60000 65536"/>
                <a:gd name="T11" fmla="*/ 0 60000 65536"/>
                <a:gd name="T12" fmla="*/ 0 w 480"/>
                <a:gd name="T13" fmla="*/ 0 h 328"/>
                <a:gd name="T14" fmla="*/ 480 w 480"/>
                <a:gd name="T15" fmla="*/ 328 h 328"/>
              </a:gdLst>
              <a:ahLst/>
              <a:cxnLst>
                <a:cxn ang="T8">
                  <a:pos x="T0" y="T1"/>
                </a:cxn>
                <a:cxn ang="T9">
                  <a:pos x="T2" y="T3"/>
                </a:cxn>
                <a:cxn ang="T10">
                  <a:pos x="T4" y="T5"/>
                </a:cxn>
                <a:cxn ang="T11">
                  <a:pos x="T6" y="T7"/>
                </a:cxn>
              </a:cxnLst>
              <a:rect l="T12" t="T13" r="T14" b="T15"/>
              <a:pathLst>
                <a:path w="480" h="328">
                  <a:moveTo>
                    <a:pt x="0" y="0"/>
                  </a:moveTo>
                  <a:cubicBezTo>
                    <a:pt x="128" y="0"/>
                    <a:pt x="256" y="0"/>
                    <a:pt x="288" y="48"/>
                  </a:cubicBezTo>
                  <a:cubicBezTo>
                    <a:pt x="320" y="96"/>
                    <a:pt x="160" y="248"/>
                    <a:pt x="192" y="288"/>
                  </a:cubicBezTo>
                  <a:cubicBezTo>
                    <a:pt x="224" y="328"/>
                    <a:pt x="432" y="288"/>
                    <a:pt x="480" y="288"/>
                  </a:cubicBezTo>
                </a:path>
              </a:pathLst>
            </a:custGeom>
            <a:noFill/>
            <a:ln w="25400">
              <a:solidFill>
                <a:srgbClr val="FF0000"/>
              </a:solidFill>
              <a:round/>
              <a:headEnd/>
              <a:tailEnd/>
            </a:ln>
          </p:spPr>
          <p:txBody>
            <a:bodyPr/>
            <a:lstStyle/>
            <a:p>
              <a:endParaRPr lang="en-US" b="0" dirty="0">
                <a:latin typeface="Calibri" pitchFamily="34" charset="0"/>
              </a:endParaRPr>
            </a:p>
          </p:txBody>
        </p:sp>
        <p:sp>
          <p:nvSpPr>
            <p:cNvPr id="3128" name="AutoShape 62"/>
            <p:cNvSpPr>
              <a:spLocks noChangeArrowheads="1"/>
            </p:cNvSpPr>
            <p:nvPr/>
          </p:nvSpPr>
          <p:spPr bwMode="auto">
            <a:xfrm rot="6842653">
              <a:off x="1881188" y="3522663"/>
              <a:ext cx="198437" cy="198437"/>
            </a:xfrm>
            <a:prstGeom prst="triangle">
              <a:avLst>
                <a:gd name="adj" fmla="val 45833"/>
              </a:avLst>
            </a:prstGeom>
            <a:solidFill>
              <a:srgbClr val="FF0000"/>
            </a:solidFill>
            <a:ln w="9525">
              <a:solidFill>
                <a:srgbClr val="FF0000"/>
              </a:solidFill>
              <a:miter lim="800000"/>
              <a:headEnd/>
              <a:tailEnd/>
            </a:ln>
          </p:spPr>
          <p:txBody>
            <a:bodyPr wrap="none" anchor="ctr"/>
            <a:lstStyle/>
            <a:p>
              <a:endParaRPr lang="en-US" b="0" dirty="0">
                <a:latin typeface="Calibri" pitchFamily="34" charset="0"/>
              </a:endParaRPr>
            </a:p>
          </p:txBody>
        </p:sp>
        <p:sp>
          <p:nvSpPr>
            <p:cNvPr id="3129" name="Rectangle 63"/>
            <p:cNvSpPr>
              <a:spLocks noChangeArrowheads="1"/>
            </p:cNvSpPr>
            <p:nvPr/>
          </p:nvSpPr>
          <p:spPr bwMode="auto">
            <a:xfrm>
              <a:off x="3724275" y="4027488"/>
              <a:ext cx="431800" cy="9525"/>
            </a:xfrm>
            <a:prstGeom prst="rect">
              <a:avLst/>
            </a:prstGeom>
            <a:solidFill>
              <a:srgbClr val="000000"/>
            </a:solidFill>
            <a:ln w="9525">
              <a:noFill/>
              <a:miter lim="800000"/>
              <a:headEnd/>
              <a:tailEnd/>
            </a:ln>
          </p:spPr>
          <p:txBody>
            <a:bodyPr/>
            <a:lstStyle/>
            <a:p>
              <a:endParaRPr lang="en-US" b="0" dirty="0">
                <a:latin typeface="Calibri" pitchFamily="34" charset="0"/>
              </a:endParaRPr>
            </a:p>
          </p:txBody>
        </p:sp>
        <p:sp>
          <p:nvSpPr>
            <p:cNvPr id="3130" name="Line 64"/>
            <p:cNvSpPr>
              <a:spLocks noChangeShapeType="1"/>
            </p:cNvSpPr>
            <p:nvPr/>
          </p:nvSpPr>
          <p:spPr bwMode="auto">
            <a:xfrm>
              <a:off x="1631950" y="4433888"/>
              <a:ext cx="795338" cy="1587"/>
            </a:xfrm>
            <a:prstGeom prst="line">
              <a:avLst/>
            </a:prstGeom>
            <a:noFill/>
            <a:ln w="9525">
              <a:solidFill>
                <a:schemeClr val="tx1"/>
              </a:solidFill>
              <a:round/>
              <a:headEnd/>
              <a:tailEnd/>
            </a:ln>
          </p:spPr>
          <p:txBody>
            <a:bodyPr/>
            <a:lstStyle/>
            <a:p>
              <a:endParaRPr lang="en-US" dirty="0"/>
            </a:p>
          </p:txBody>
        </p:sp>
        <p:sp>
          <p:nvSpPr>
            <p:cNvPr id="3131" name="Text Box 72"/>
            <p:cNvSpPr txBox="1">
              <a:spLocks noChangeArrowheads="1"/>
            </p:cNvSpPr>
            <p:nvPr/>
          </p:nvSpPr>
          <p:spPr bwMode="auto">
            <a:xfrm>
              <a:off x="4261367" y="4165652"/>
              <a:ext cx="550067" cy="278518"/>
            </a:xfrm>
            <a:prstGeom prst="rect">
              <a:avLst/>
            </a:prstGeom>
            <a:noFill/>
            <a:ln w="9525">
              <a:noFill/>
              <a:miter lim="800000"/>
              <a:headEnd/>
              <a:tailEnd/>
            </a:ln>
          </p:spPr>
          <p:txBody>
            <a:bodyPr wrap="none">
              <a:spAutoFit/>
            </a:bodyPr>
            <a:lstStyle/>
            <a:p>
              <a:r>
                <a:rPr lang="en-US" sz="2400" b="0" dirty="0">
                  <a:solidFill>
                    <a:srgbClr val="0000CC"/>
                  </a:solidFill>
                  <a:latin typeface="Calibri" pitchFamily="34" charset="0"/>
                </a:rPr>
                <a:t>Drain</a:t>
              </a:r>
              <a:endParaRPr lang="ru-RU" sz="2400" b="0" dirty="0">
                <a:solidFill>
                  <a:srgbClr val="0000CC"/>
                </a:solidFill>
                <a:latin typeface="Calibri" pitchFamily="34" charset="0"/>
              </a:endParaRPr>
            </a:p>
          </p:txBody>
        </p:sp>
        <p:sp>
          <p:nvSpPr>
            <p:cNvPr id="3132" name="Text Box 73"/>
            <p:cNvSpPr txBox="1">
              <a:spLocks noChangeArrowheads="1"/>
            </p:cNvSpPr>
            <p:nvPr/>
          </p:nvSpPr>
          <p:spPr bwMode="auto">
            <a:xfrm>
              <a:off x="-22225" y="4027739"/>
              <a:ext cx="755925" cy="315654"/>
            </a:xfrm>
            <a:prstGeom prst="rect">
              <a:avLst/>
            </a:prstGeom>
            <a:noFill/>
            <a:ln w="9525">
              <a:noFill/>
              <a:miter lim="800000"/>
              <a:headEnd/>
              <a:tailEnd/>
            </a:ln>
          </p:spPr>
          <p:txBody>
            <a:bodyPr wrap="none">
              <a:spAutoFit/>
            </a:bodyPr>
            <a:lstStyle/>
            <a:p>
              <a:r>
                <a:rPr lang="en-US" sz="2800" b="0" dirty="0">
                  <a:solidFill>
                    <a:srgbClr val="0000CC"/>
                  </a:solidFill>
                  <a:latin typeface="Calibri" pitchFamily="34" charset="0"/>
                </a:rPr>
                <a:t>Source</a:t>
              </a:r>
              <a:endParaRPr lang="ru-RU" sz="2800" b="0" dirty="0">
                <a:solidFill>
                  <a:srgbClr val="0000CC"/>
                </a:solidFill>
                <a:latin typeface="Calibri" pitchFamily="34" charset="0"/>
              </a:endParaRPr>
            </a:p>
          </p:txBody>
        </p:sp>
        <p:sp>
          <p:nvSpPr>
            <p:cNvPr id="3133" name="Text Box 74"/>
            <p:cNvSpPr txBox="1">
              <a:spLocks noChangeArrowheads="1"/>
            </p:cNvSpPr>
            <p:nvPr/>
          </p:nvSpPr>
          <p:spPr bwMode="auto">
            <a:xfrm>
              <a:off x="1084263" y="4970463"/>
              <a:ext cx="1455737" cy="366712"/>
            </a:xfrm>
            <a:prstGeom prst="rect">
              <a:avLst/>
            </a:prstGeom>
            <a:noFill/>
            <a:ln w="9525">
              <a:noFill/>
              <a:miter lim="800000"/>
              <a:headEnd/>
              <a:tailEnd/>
            </a:ln>
          </p:spPr>
          <p:txBody>
            <a:bodyPr wrap="none">
              <a:spAutoFit/>
            </a:bodyPr>
            <a:lstStyle/>
            <a:p>
              <a:r>
                <a:rPr lang="en-US" b="0" dirty="0">
                  <a:solidFill>
                    <a:srgbClr val="0000CC"/>
                  </a:solidFill>
                  <a:latin typeface="Calibri" pitchFamily="34" charset="0"/>
                </a:rPr>
                <a:t>2D Channel:</a:t>
              </a:r>
              <a:endParaRPr lang="ru-RU" b="0" dirty="0">
                <a:solidFill>
                  <a:srgbClr val="0000CC"/>
                </a:solidFill>
                <a:latin typeface="Calibri" pitchFamily="34" charset="0"/>
              </a:endParaRPr>
            </a:p>
          </p:txBody>
        </p:sp>
        <p:sp>
          <p:nvSpPr>
            <p:cNvPr id="3134" name="Line 75"/>
            <p:cNvSpPr>
              <a:spLocks noChangeShapeType="1"/>
            </p:cNvSpPr>
            <p:nvPr/>
          </p:nvSpPr>
          <p:spPr bwMode="auto">
            <a:xfrm flipH="1" flipV="1">
              <a:off x="1728788" y="4699000"/>
              <a:ext cx="265112" cy="265113"/>
            </a:xfrm>
            <a:prstGeom prst="line">
              <a:avLst/>
            </a:prstGeom>
            <a:noFill/>
            <a:ln w="9525">
              <a:solidFill>
                <a:schemeClr val="tx1"/>
              </a:solidFill>
              <a:round/>
              <a:headEnd/>
              <a:tailEnd type="triangle" w="med" len="med"/>
            </a:ln>
          </p:spPr>
          <p:txBody>
            <a:bodyPr/>
            <a:lstStyle/>
            <a:p>
              <a:endParaRPr lang="en-US" dirty="0"/>
            </a:p>
          </p:txBody>
        </p:sp>
        <p:sp>
          <p:nvSpPr>
            <p:cNvPr id="3135" name="Text Box 76"/>
            <p:cNvSpPr txBox="1">
              <a:spLocks noChangeArrowheads="1"/>
            </p:cNvSpPr>
            <p:nvPr/>
          </p:nvSpPr>
          <p:spPr bwMode="auto">
            <a:xfrm>
              <a:off x="2022217" y="4027739"/>
              <a:ext cx="499858" cy="278518"/>
            </a:xfrm>
            <a:prstGeom prst="rect">
              <a:avLst/>
            </a:prstGeom>
            <a:noFill/>
            <a:ln w="9525">
              <a:noFill/>
              <a:miter lim="800000"/>
              <a:headEnd/>
              <a:tailEnd/>
            </a:ln>
          </p:spPr>
          <p:txBody>
            <a:bodyPr wrap="none">
              <a:spAutoFit/>
            </a:bodyPr>
            <a:lstStyle/>
            <a:p>
              <a:r>
                <a:rPr lang="en-US" sz="2400" b="0" dirty="0">
                  <a:solidFill>
                    <a:schemeClr val="bg1"/>
                  </a:solidFill>
                  <a:latin typeface="Calibri" pitchFamily="34" charset="0"/>
                </a:rPr>
                <a:t>Gate</a:t>
              </a:r>
              <a:endParaRPr lang="ru-RU" sz="2400" b="0" dirty="0">
                <a:solidFill>
                  <a:schemeClr val="bg1"/>
                </a:solidFill>
                <a:latin typeface="Calibri" pitchFamily="34" charset="0"/>
              </a:endParaRPr>
            </a:p>
          </p:txBody>
        </p:sp>
        <p:sp>
          <p:nvSpPr>
            <p:cNvPr id="3136" name="Line 81"/>
            <p:cNvSpPr>
              <a:spLocks noChangeShapeType="1"/>
            </p:cNvSpPr>
            <p:nvPr/>
          </p:nvSpPr>
          <p:spPr bwMode="auto">
            <a:xfrm flipV="1">
              <a:off x="2360613" y="3506788"/>
              <a:ext cx="1587" cy="265112"/>
            </a:xfrm>
            <a:prstGeom prst="line">
              <a:avLst/>
            </a:prstGeom>
            <a:noFill/>
            <a:ln w="9525">
              <a:solidFill>
                <a:schemeClr val="tx1"/>
              </a:solidFill>
              <a:round/>
              <a:headEnd/>
              <a:tailEnd/>
            </a:ln>
          </p:spPr>
          <p:txBody>
            <a:bodyPr/>
            <a:lstStyle/>
            <a:p>
              <a:endParaRPr lang="en-US" dirty="0"/>
            </a:p>
          </p:txBody>
        </p:sp>
        <p:sp>
          <p:nvSpPr>
            <p:cNvPr id="3137" name="Line 82"/>
            <p:cNvSpPr>
              <a:spLocks noChangeShapeType="1"/>
            </p:cNvSpPr>
            <p:nvPr/>
          </p:nvSpPr>
          <p:spPr bwMode="auto">
            <a:xfrm flipV="1">
              <a:off x="3175000" y="3541713"/>
              <a:ext cx="1588" cy="263525"/>
            </a:xfrm>
            <a:prstGeom prst="line">
              <a:avLst/>
            </a:prstGeom>
            <a:noFill/>
            <a:ln w="9525">
              <a:solidFill>
                <a:schemeClr val="tx1"/>
              </a:solidFill>
              <a:round/>
              <a:headEnd/>
              <a:tailEnd/>
            </a:ln>
          </p:spPr>
          <p:txBody>
            <a:bodyPr/>
            <a:lstStyle/>
            <a:p>
              <a:endParaRPr lang="en-US" dirty="0"/>
            </a:p>
          </p:txBody>
        </p:sp>
        <p:sp>
          <p:nvSpPr>
            <p:cNvPr id="3138" name="Line 83"/>
            <p:cNvSpPr>
              <a:spLocks noChangeShapeType="1"/>
            </p:cNvSpPr>
            <p:nvPr/>
          </p:nvSpPr>
          <p:spPr bwMode="auto">
            <a:xfrm>
              <a:off x="2389188" y="3638550"/>
              <a:ext cx="793750" cy="0"/>
            </a:xfrm>
            <a:prstGeom prst="line">
              <a:avLst/>
            </a:prstGeom>
            <a:noFill/>
            <a:ln w="9525">
              <a:solidFill>
                <a:schemeClr val="tx1"/>
              </a:solidFill>
              <a:round/>
              <a:headEnd type="triangle" w="med" len="med"/>
              <a:tailEnd type="triangle" w="med" len="med"/>
            </a:ln>
          </p:spPr>
          <p:txBody>
            <a:bodyPr/>
            <a:lstStyle/>
            <a:p>
              <a:endParaRPr lang="en-US" dirty="0"/>
            </a:p>
          </p:txBody>
        </p:sp>
        <p:sp>
          <p:nvSpPr>
            <p:cNvPr id="3139" name="Text Box 84"/>
            <p:cNvSpPr txBox="1">
              <a:spLocks noChangeArrowheads="1"/>
            </p:cNvSpPr>
            <p:nvPr/>
          </p:nvSpPr>
          <p:spPr bwMode="auto">
            <a:xfrm>
              <a:off x="2500313" y="3241675"/>
              <a:ext cx="325437" cy="396875"/>
            </a:xfrm>
            <a:prstGeom prst="rect">
              <a:avLst/>
            </a:prstGeom>
            <a:noFill/>
            <a:ln w="9525">
              <a:noFill/>
              <a:miter lim="800000"/>
              <a:headEnd/>
              <a:tailEnd/>
            </a:ln>
          </p:spPr>
          <p:txBody>
            <a:bodyPr wrap="none">
              <a:spAutoFit/>
            </a:bodyPr>
            <a:lstStyle/>
            <a:p>
              <a:r>
                <a:rPr lang="en-US" sz="2000" b="0" i="1" dirty="0">
                  <a:latin typeface="Times New Roman" pitchFamily="18" charset="0"/>
                  <a:cs typeface="Times New Roman" pitchFamily="18" charset="0"/>
                </a:rPr>
                <a:t>L</a:t>
              </a:r>
              <a:endParaRPr lang="ru-RU" sz="2000" b="0" i="1" dirty="0">
                <a:latin typeface="Times New Roman" pitchFamily="18" charset="0"/>
                <a:cs typeface="Times New Roman" pitchFamily="18" charset="0"/>
              </a:endParaRPr>
            </a:p>
          </p:txBody>
        </p:sp>
        <p:sp>
          <p:nvSpPr>
            <p:cNvPr id="3140" name="Text Box 85"/>
            <p:cNvSpPr txBox="1">
              <a:spLocks noChangeArrowheads="1"/>
            </p:cNvSpPr>
            <p:nvPr/>
          </p:nvSpPr>
          <p:spPr bwMode="auto">
            <a:xfrm>
              <a:off x="1597025" y="3108325"/>
              <a:ext cx="603250" cy="366713"/>
            </a:xfrm>
            <a:prstGeom prst="rect">
              <a:avLst/>
            </a:prstGeom>
            <a:noFill/>
            <a:ln w="9525">
              <a:noFill/>
              <a:miter lim="800000"/>
              <a:headEnd/>
              <a:tailEnd/>
            </a:ln>
          </p:spPr>
          <p:txBody>
            <a:bodyPr wrap="none">
              <a:spAutoFit/>
            </a:bodyPr>
            <a:lstStyle/>
            <a:p>
              <a:r>
                <a:rPr lang="en-US" b="0" dirty="0">
                  <a:solidFill>
                    <a:srgbClr val="FF0000"/>
                  </a:solidFill>
                  <a:latin typeface="Calibri" pitchFamily="34" charset="0"/>
                </a:rPr>
                <a:t>THz</a:t>
              </a:r>
              <a:endParaRPr lang="ru-RU" b="0" dirty="0">
                <a:solidFill>
                  <a:srgbClr val="FF0000"/>
                </a:solidFill>
                <a:latin typeface="Calibri" pitchFamily="34" charset="0"/>
              </a:endParaRPr>
            </a:p>
          </p:txBody>
        </p:sp>
        <p:grpSp>
          <p:nvGrpSpPr>
            <p:cNvPr id="3141" name="Group 86"/>
            <p:cNvGrpSpPr>
              <a:grpSpLocks/>
            </p:cNvGrpSpPr>
            <p:nvPr/>
          </p:nvGrpSpPr>
          <p:grpSpPr bwMode="auto">
            <a:xfrm>
              <a:off x="868363" y="4964114"/>
              <a:ext cx="2119312" cy="728662"/>
              <a:chOff x="528" y="4224"/>
              <a:chExt cx="1536" cy="528"/>
            </a:xfrm>
          </p:grpSpPr>
          <p:sp>
            <p:nvSpPr>
              <p:cNvPr id="3143" name="Line 87"/>
              <p:cNvSpPr>
                <a:spLocks noChangeShapeType="1"/>
              </p:cNvSpPr>
              <p:nvPr/>
            </p:nvSpPr>
            <p:spPr bwMode="auto">
              <a:xfrm>
                <a:off x="2064" y="4224"/>
                <a:ext cx="0" cy="528"/>
              </a:xfrm>
              <a:prstGeom prst="line">
                <a:avLst/>
              </a:prstGeom>
              <a:noFill/>
              <a:ln w="9525">
                <a:solidFill>
                  <a:srgbClr val="FF0000"/>
                </a:solidFill>
                <a:round/>
                <a:headEnd/>
                <a:tailEnd/>
              </a:ln>
            </p:spPr>
            <p:txBody>
              <a:bodyPr/>
              <a:lstStyle/>
              <a:p>
                <a:endParaRPr lang="en-US" dirty="0"/>
              </a:p>
            </p:txBody>
          </p:sp>
          <p:sp>
            <p:nvSpPr>
              <p:cNvPr id="3144" name="Line 88"/>
              <p:cNvSpPr>
                <a:spLocks noChangeShapeType="1"/>
              </p:cNvSpPr>
              <p:nvPr/>
            </p:nvSpPr>
            <p:spPr bwMode="auto">
              <a:xfrm>
                <a:off x="528" y="4224"/>
                <a:ext cx="0" cy="528"/>
              </a:xfrm>
              <a:prstGeom prst="line">
                <a:avLst/>
              </a:prstGeom>
              <a:noFill/>
              <a:ln w="9525">
                <a:solidFill>
                  <a:srgbClr val="FF0000"/>
                </a:solidFill>
                <a:round/>
                <a:headEnd/>
                <a:tailEnd/>
              </a:ln>
            </p:spPr>
            <p:txBody>
              <a:bodyPr/>
              <a:lstStyle/>
              <a:p>
                <a:endParaRPr lang="en-US" dirty="0"/>
              </a:p>
            </p:txBody>
          </p:sp>
          <p:sp>
            <p:nvSpPr>
              <p:cNvPr id="3145" name="Line 89"/>
              <p:cNvSpPr>
                <a:spLocks noChangeShapeType="1"/>
              </p:cNvSpPr>
              <p:nvPr/>
            </p:nvSpPr>
            <p:spPr bwMode="auto">
              <a:xfrm>
                <a:off x="528" y="4752"/>
                <a:ext cx="576" cy="0"/>
              </a:xfrm>
              <a:prstGeom prst="line">
                <a:avLst/>
              </a:prstGeom>
              <a:noFill/>
              <a:ln w="9525">
                <a:solidFill>
                  <a:srgbClr val="FF0000"/>
                </a:solidFill>
                <a:round/>
                <a:headEnd/>
                <a:tailEnd type="oval" w="med" len="med"/>
              </a:ln>
            </p:spPr>
            <p:txBody>
              <a:bodyPr/>
              <a:lstStyle/>
              <a:p>
                <a:endParaRPr lang="en-US" dirty="0"/>
              </a:p>
            </p:txBody>
          </p:sp>
          <p:sp>
            <p:nvSpPr>
              <p:cNvPr id="3146" name="Line 90"/>
              <p:cNvSpPr>
                <a:spLocks noChangeShapeType="1"/>
              </p:cNvSpPr>
              <p:nvPr/>
            </p:nvSpPr>
            <p:spPr bwMode="auto">
              <a:xfrm flipH="1">
                <a:off x="1440" y="4752"/>
                <a:ext cx="624" cy="0"/>
              </a:xfrm>
              <a:prstGeom prst="line">
                <a:avLst/>
              </a:prstGeom>
              <a:noFill/>
              <a:ln w="9525">
                <a:solidFill>
                  <a:srgbClr val="FF0000"/>
                </a:solidFill>
                <a:round/>
                <a:headEnd/>
                <a:tailEnd type="oval" w="med" len="med"/>
              </a:ln>
            </p:spPr>
            <p:txBody>
              <a:bodyPr/>
              <a:lstStyle/>
              <a:p>
                <a:endParaRPr lang="en-US" dirty="0"/>
              </a:p>
            </p:txBody>
          </p:sp>
          <p:sp>
            <p:nvSpPr>
              <p:cNvPr id="3147" name="Text Box 91"/>
              <p:cNvSpPr txBox="1">
                <a:spLocks noChangeArrowheads="1"/>
              </p:cNvSpPr>
              <p:nvPr/>
            </p:nvSpPr>
            <p:spPr bwMode="auto">
              <a:xfrm>
                <a:off x="1056" y="4513"/>
                <a:ext cx="504" cy="229"/>
              </a:xfrm>
              <a:prstGeom prst="rect">
                <a:avLst/>
              </a:prstGeom>
              <a:noFill/>
              <a:ln w="9525">
                <a:noFill/>
                <a:miter lim="800000"/>
                <a:headEnd/>
                <a:tailEnd/>
              </a:ln>
            </p:spPr>
            <p:txBody>
              <a:bodyPr wrap="none">
                <a:spAutoFit/>
              </a:bodyPr>
              <a:lstStyle/>
              <a:p>
                <a:r>
                  <a:rPr lang="en-US" sz="2800" dirty="0"/>
                  <a:t>Δ</a:t>
                </a:r>
                <a:r>
                  <a:rPr lang="en-US" sz="2800" b="0" i="1" dirty="0">
                    <a:solidFill>
                      <a:srgbClr val="FF0000"/>
                    </a:solidFill>
                    <a:latin typeface="Calibri" pitchFamily="34" charset="0"/>
                  </a:rPr>
                  <a:t>U</a:t>
                </a:r>
                <a:r>
                  <a:rPr lang="en-US" sz="2800" b="0" dirty="0">
                    <a:solidFill>
                      <a:srgbClr val="FF0000"/>
                    </a:solidFill>
                    <a:latin typeface="Calibri" pitchFamily="34" charset="0"/>
                  </a:rPr>
                  <a:t>~</a:t>
                </a:r>
                <a:r>
                  <a:rPr lang="en-US" sz="2800" b="0" i="1" dirty="0">
                    <a:solidFill>
                      <a:srgbClr val="FF0000"/>
                    </a:solidFill>
                    <a:latin typeface="Calibri" pitchFamily="34" charset="0"/>
                  </a:rPr>
                  <a:t>P</a:t>
                </a:r>
                <a:endParaRPr lang="ru-RU" sz="2800" b="0" i="1" dirty="0">
                  <a:solidFill>
                    <a:srgbClr val="FF0000"/>
                  </a:solidFill>
                  <a:latin typeface="Calibri" pitchFamily="34" charset="0"/>
                </a:endParaRPr>
              </a:p>
            </p:txBody>
          </p:sp>
        </p:grpSp>
        <p:sp>
          <p:nvSpPr>
            <p:cNvPr id="3142" name="Line 97"/>
            <p:cNvSpPr>
              <a:spLocks noChangeShapeType="1"/>
            </p:cNvSpPr>
            <p:nvPr/>
          </p:nvSpPr>
          <p:spPr bwMode="auto">
            <a:xfrm flipV="1">
              <a:off x="3730625" y="3903663"/>
              <a:ext cx="0" cy="133350"/>
            </a:xfrm>
            <a:prstGeom prst="line">
              <a:avLst/>
            </a:prstGeom>
            <a:noFill/>
            <a:ln w="9525">
              <a:solidFill>
                <a:schemeClr val="tx1"/>
              </a:solidFill>
              <a:round/>
              <a:headEnd/>
              <a:tailEnd/>
            </a:ln>
          </p:spPr>
          <p:txBody>
            <a:bodyPr/>
            <a:lstStyle/>
            <a:p>
              <a:endParaRPr lang="en-US" dirty="0"/>
            </a:p>
          </p:txBody>
        </p:sp>
        <p:graphicFrame>
          <p:nvGraphicFramePr>
            <p:cNvPr id="3074" name="Object 112"/>
            <p:cNvGraphicFramePr>
              <a:graphicFrameLocks noChangeAspect="1"/>
            </p:cNvGraphicFramePr>
            <p:nvPr/>
          </p:nvGraphicFramePr>
          <p:xfrm>
            <a:off x="1992313" y="4746625"/>
            <a:ext cx="369887" cy="379413"/>
          </p:xfrm>
          <a:graphic>
            <a:graphicData uri="http://schemas.openxmlformats.org/presentationml/2006/ole">
              <mc:AlternateContent xmlns:mc="http://schemas.openxmlformats.org/markup-compatibility/2006">
                <mc:Choice xmlns:v="urn:schemas-microsoft-com:vml" Requires="v">
                  <p:oleObj spid="_x0000_s1110" name="Equation" r:id="rId4" imgW="164880" imgH="228600" progId="Equation.DSMT4">
                    <p:embed/>
                  </p:oleObj>
                </mc:Choice>
                <mc:Fallback>
                  <p:oleObj name="Equation" r:id="rId4" imgW="164880" imgH="228600" progId="Equation.DSMT4">
                    <p:embed/>
                    <p:pic>
                      <p:nvPicPr>
                        <p:cNvPr id="3074" name="Object 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4746625"/>
                          <a:ext cx="369887" cy="379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sp>
        <p:nvSpPr>
          <p:cNvPr id="3080" name="Slide Number Placeholder 5"/>
          <p:cNvSpPr txBox="1">
            <a:spLocks noGrp="1"/>
          </p:cNvSpPr>
          <p:nvPr/>
        </p:nvSpPr>
        <p:spPr bwMode="auto">
          <a:xfrm>
            <a:off x="7086600" y="0"/>
            <a:ext cx="2133600" cy="476250"/>
          </a:xfrm>
          <a:prstGeom prst="rect">
            <a:avLst/>
          </a:prstGeom>
          <a:noFill/>
          <a:ln w="9525">
            <a:noFill/>
            <a:miter lim="800000"/>
            <a:headEnd/>
            <a:tailEnd/>
          </a:ln>
        </p:spPr>
        <p:txBody>
          <a:bodyPr anchor="ctr"/>
          <a:lstStyle/>
          <a:p>
            <a:pPr algn="r"/>
            <a:fld id="{EECF9F0E-5F5D-4D98-9533-A77D4BB91CC5}" type="slidenum">
              <a:rPr lang="ru-RU" sz="2000" b="0">
                <a:latin typeface="Calibri" pitchFamily="34" charset="0"/>
              </a:rPr>
              <a:pPr algn="r"/>
              <a:t>9</a:t>
            </a:fld>
            <a:endParaRPr lang="ru-RU" sz="2000" b="0" dirty="0">
              <a:latin typeface="Calibri" pitchFamily="34" charset="0"/>
            </a:endParaRPr>
          </a:p>
        </p:txBody>
      </p:sp>
      <p:sp>
        <p:nvSpPr>
          <p:cNvPr id="2" name="TextBox 1"/>
          <p:cNvSpPr txBox="1"/>
          <p:nvPr/>
        </p:nvSpPr>
        <p:spPr>
          <a:xfrm>
            <a:off x="1905000" y="2514600"/>
            <a:ext cx="842047" cy="461665"/>
          </a:xfrm>
          <a:prstGeom prst="rect">
            <a:avLst/>
          </a:prstGeom>
          <a:noFill/>
        </p:spPr>
        <p:txBody>
          <a:bodyPr wrap="none" rtlCol="0">
            <a:spAutoFit/>
          </a:bodyPr>
          <a:lstStyle/>
          <a:p>
            <a:r>
              <a:rPr lang="en-US" sz="2400" dirty="0"/>
              <a:t>ΔU</a:t>
            </a:r>
            <a:r>
              <a:rPr lang="en-US" sz="2400" baseline="-25000" dirty="0"/>
              <a:t>gs</a:t>
            </a:r>
          </a:p>
        </p:txBody>
      </p:sp>
      <p:sp>
        <p:nvSpPr>
          <p:cNvPr id="77" name="TextBox 76"/>
          <p:cNvSpPr txBox="1"/>
          <p:nvPr/>
        </p:nvSpPr>
        <p:spPr>
          <a:xfrm>
            <a:off x="6781800" y="2514600"/>
            <a:ext cx="853569" cy="461665"/>
          </a:xfrm>
          <a:prstGeom prst="rect">
            <a:avLst/>
          </a:prstGeom>
          <a:noFill/>
        </p:spPr>
        <p:txBody>
          <a:bodyPr wrap="none" rtlCol="0">
            <a:spAutoFit/>
          </a:bodyPr>
          <a:lstStyle/>
          <a:p>
            <a:r>
              <a:rPr lang="en-US" sz="2400" dirty="0"/>
              <a:t>ΔU</a:t>
            </a:r>
            <a:r>
              <a:rPr lang="en-US" sz="2400" baseline="-25000" dirty="0"/>
              <a:t>gd</a:t>
            </a:r>
          </a:p>
        </p:txBody>
      </p:sp>
      <p:cxnSp>
        <p:nvCxnSpPr>
          <p:cNvPr id="4" name="Straight Connector 3"/>
          <p:cNvCxnSpPr/>
          <p:nvPr/>
        </p:nvCxnSpPr>
        <p:spPr bwMode="auto">
          <a:xfrm>
            <a:off x="6348306" y="4001347"/>
            <a:ext cx="1094252" cy="6949"/>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838200" y="3733800"/>
            <a:ext cx="1094252" cy="6949"/>
          </a:xfrm>
          <a:prstGeom prst="line">
            <a:avLst/>
          </a:prstGeom>
          <a:solidFill>
            <a:schemeClr val="accent1"/>
          </a:solidFill>
          <a:ln w="57150" cap="flat" cmpd="sng" algn="ctr">
            <a:solidFill>
              <a:schemeClr val="tx1"/>
            </a:solidFill>
            <a:prstDash val="solid"/>
            <a:round/>
            <a:headEnd type="none" w="med" len="med"/>
            <a:tailEnd type="none" w="med" len="med"/>
          </a:ln>
          <a:effectLst/>
        </p:spPr>
      </p:cxnSp>
      <p:graphicFrame>
        <p:nvGraphicFramePr>
          <p:cNvPr id="3" name="Object 2"/>
          <p:cNvGraphicFramePr>
            <a:graphicFrameLocks noChangeAspect="1"/>
          </p:cNvGraphicFramePr>
          <p:nvPr>
            <p:extLst/>
          </p:nvPr>
        </p:nvGraphicFramePr>
        <p:xfrm>
          <a:off x="3409950" y="1952625"/>
          <a:ext cx="266700" cy="177800"/>
        </p:xfrm>
        <a:graphic>
          <a:graphicData uri="http://schemas.openxmlformats.org/presentationml/2006/ole">
            <mc:AlternateContent xmlns:mc="http://schemas.openxmlformats.org/markup-compatibility/2006">
              <mc:Choice xmlns:v="urn:schemas-microsoft-com:vml" Requires="v">
                <p:oleObj spid="_x0000_s1111" name="Equation" r:id="rId6" imgW="266400" imgH="177480" progId="Equation.DSMT4">
                  <p:embed/>
                </p:oleObj>
              </mc:Choice>
              <mc:Fallback>
                <p:oleObj name="Equation" r:id="rId6" imgW="266400" imgH="177480" progId="Equation.DSMT4">
                  <p:embed/>
                  <p:pic>
                    <p:nvPicPr>
                      <p:cNvPr id="3" name="Object 2"/>
                      <p:cNvPicPr/>
                      <p:nvPr/>
                    </p:nvPicPr>
                    <p:blipFill>
                      <a:blip r:embed="rId7"/>
                      <a:stretch>
                        <a:fillRect/>
                      </a:stretch>
                    </p:blipFill>
                    <p:spPr>
                      <a:xfrm>
                        <a:off x="3409950" y="1952625"/>
                        <a:ext cx="266700" cy="177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38547616"/>
              </p:ext>
            </p:extLst>
          </p:nvPr>
        </p:nvGraphicFramePr>
        <p:xfrm>
          <a:off x="7420077" y="3981730"/>
          <a:ext cx="933450" cy="622300"/>
        </p:xfrm>
        <a:graphic>
          <a:graphicData uri="http://schemas.openxmlformats.org/presentationml/2006/ole">
            <mc:AlternateContent xmlns:mc="http://schemas.openxmlformats.org/markup-compatibility/2006">
              <mc:Choice xmlns:v="urn:schemas-microsoft-com:vml" Requires="v">
                <p:oleObj spid="_x0000_s1112" name="Equation" r:id="rId8" imgW="266400" imgH="177480" progId="Equation.DSMT4">
                  <p:embed/>
                </p:oleObj>
              </mc:Choice>
              <mc:Fallback>
                <p:oleObj name="Equation" r:id="rId8" imgW="266400" imgH="177480" progId="Equation.DSMT4">
                  <p:embed/>
                  <p:pic>
                    <p:nvPicPr>
                      <p:cNvPr id="5" name="Object 4"/>
                      <p:cNvPicPr/>
                      <p:nvPr/>
                    </p:nvPicPr>
                    <p:blipFill>
                      <a:blip r:embed="rId9"/>
                      <a:stretch>
                        <a:fillRect/>
                      </a:stretch>
                    </p:blipFill>
                    <p:spPr>
                      <a:xfrm>
                        <a:off x="7420077" y="3981730"/>
                        <a:ext cx="933450" cy="6223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9731F9B7-84EB-4703-A0C5-A3B1DFCF8E28}"/>
              </a:ext>
            </a:extLst>
          </p:cNvPr>
          <p:cNvSpPr>
            <a:spLocks noGrp="1"/>
          </p:cNvSpPr>
          <p:nvPr>
            <p:ph type="sldNum" sz="quarter" idx="12"/>
          </p:nvPr>
        </p:nvSpPr>
        <p:spPr/>
        <p:txBody>
          <a:bodyPr>
            <a:normAutofit fontScale="85000" lnSpcReduction="20000"/>
          </a:bodyPr>
          <a:lstStyle/>
          <a:p>
            <a:fld id="{A71A3BE9-240F-4170-AC52-A1C98F34EFA4}" type="slidenum">
              <a:rPr lang="en-US" smtClean="0"/>
              <a:pPr/>
              <a:t>9</a:t>
            </a:fld>
            <a:endParaRPr lang="en-US" dirty="0"/>
          </a:p>
        </p:txBody>
      </p:sp>
      <p:sp>
        <p:nvSpPr>
          <p:cNvPr id="7" name="TextBox 6">
            <a:extLst>
              <a:ext uri="{FF2B5EF4-FFF2-40B4-BE49-F238E27FC236}">
                <a16:creationId xmlns:a16="http://schemas.microsoft.com/office/drawing/2014/main" id="{B7FF9099-DA39-4FA7-8461-3B48CF4DF882}"/>
              </a:ext>
            </a:extLst>
          </p:cNvPr>
          <p:cNvSpPr txBox="1"/>
          <p:nvPr/>
        </p:nvSpPr>
        <p:spPr>
          <a:xfrm>
            <a:off x="3726996" y="2514600"/>
            <a:ext cx="1828800" cy="1828800"/>
          </a:xfrm>
          <a:prstGeom prst="rect">
            <a:avLst/>
          </a:prstGeom>
          <a:noFill/>
        </p:spPr>
        <p:txBody>
          <a:bodyPr wrap="square" rtlCol="0">
            <a:spAutoFit/>
          </a:bodyPr>
          <a:lstStyle/>
          <a:p>
            <a:r>
              <a:rPr lang="en-US" sz="2800" b="1" kern="1200" dirty="0">
                <a:solidFill>
                  <a:srgbClr val="990000"/>
                </a:solidFill>
                <a:latin typeface="Tahoma" pitchFamily="34" charset="0"/>
                <a:ea typeface="+mn-ea"/>
                <a:cs typeface="+mn-cs"/>
              </a:rPr>
              <a:t>Your text here</a:t>
            </a:r>
          </a:p>
        </p:txBody>
      </p:sp>
    </p:spTree>
    <p:extLst>
      <p:ext uri="{BB962C8B-B14F-4D97-AF65-F5344CB8AC3E}">
        <p14:creationId xmlns:p14="http://schemas.microsoft.com/office/powerpoint/2010/main" val="3920860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31086</TotalTime>
  <Words>899</Words>
  <Application>Microsoft Office PowerPoint</Application>
  <PresentationFormat>On-screen Show (4:3)</PresentationFormat>
  <Paragraphs>114</Paragraphs>
  <Slides>21</Slides>
  <Notes>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6" baseType="lpstr">
      <vt:lpstr>ＭＳ Ｐゴシック</vt:lpstr>
      <vt:lpstr>Arial</vt:lpstr>
      <vt:lpstr>Arial Bold</vt:lpstr>
      <vt:lpstr>Calibri</vt:lpstr>
      <vt:lpstr>Cambria</vt:lpstr>
      <vt:lpstr>Century Gothic</vt:lpstr>
      <vt:lpstr>Comic Sans MS</vt:lpstr>
      <vt:lpstr>Tahoma</vt:lpstr>
      <vt:lpstr>Times New Roman</vt:lpstr>
      <vt:lpstr>Tw Cen MT</vt:lpstr>
      <vt:lpstr>Verdana</vt:lpstr>
      <vt:lpstr>Wingdings</vt:lpstr>
      <vt:lpstr>Wingdings 2</vt:lpstr>
      <vt:lpstr>Median</vt:lpstr>
      <vt:lpstr>Equation</vt:lpstr>
      <vt:lpstr>NANOSCALE SILICON CMOS RESPONSE  TO THz RADIATION FOR TESTING VLSI</vt:lpstr>
      <vt:lpstr>Outline</vt:lpstr>
      <vt:lpstr>Number of transistors on chip</vt:lpstr>
      <vt:lpstr>VLSI layers: 14 layers</vt:lpstr>
      <vt:lpstr>Complexity</vt:lpstr>
      <vt:lpstr>Moore’s Law versus Inverse Moore’s Law</vt:lpstr>
      <vt:lpstr>Previous approach: I7 fragment transmission image: 5 x 5 mm2, f=288 GHz (mm resolution) </vt:lpstr>
      <vt:lpstr>New approach: use voltages induced by THz beam at the MMIC or VLSI pins</vt:lpstr>
      <vt:lpstr>THz Radiation impinging on a FET couples via contacts and interconnects and induces a DC voltage   </vt:lpstr>
      <vt:lpstr>These voltages are induced because of plasma waves launched and rectified by FET nonlinearities</vt:lpstr>
      <vt:lpstr>THz SPICE Model</vt:lpstr>
      <vt:lpstr>Experimental setup for nanoscale resolution</vt:lpstr>
      <vt:lpstr>Measured and simulated 40 nm FINFET response</vt:lpstr>
      <vt:lpstr>1 to 77 GHz Medium Power Amplifier TGA4706-FC. 14 dBm output power at 77 GHz</vt:lpstr>
      <vt:lpstr>Transfer current voltage characteristics at dc terminals for separate transistors in virgin TGA4706-FC MMIC</vt:lpstr>
      <vt:lpstr>Response to sub terahertz radiation at dc terminals</vt:lpstr>
      <vt:lpstr>Frequency shift of CMOS ring oscillator vs. oscillator base frequency and supply voltage</vt:lpstr>
      <vt:lpstr>Polarization, temperature, bias,  intensities dependencies, and space   scans  of THz response form parts of the fault  signatures</vt:lpstr>
      <vt:lpstr>Intensity dependence</vt:lpstr>
      <vt:lpstr>Future work</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Tanuj</dc:creator>
  <cp:lastModifiedBy>Shur, Michael</cp:lastModifiedBy>
  <cp:revision>167</cp:revision>
  <dcterms:created xsi:type="dcterms:W3CDTF">2014-01-05T20:50:46Z</dcterms:created>
  <dcterms:modified xsi:type="dcterms:W3CDTF">2018-05-08T17:59:41Z</dcterms:modified>
</cp:coreProperties>
</file>